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145705620" r:id="rId6"/>
    <p:sldId id="2145705619" r:id="rId7"/>
    <p:sldId id="1068" r:id="rId8"/>
    <p:sldId id="267" r:id="rId9"/>
    <p:sldId id="1069" r:id="rId10"/>
    <p:sldId id="260" r:id="rId11"/>
    <p:sldId id="261" r:id="rId12"/>
    <p:sldId id="2145705609" r:id="rId13"/>
    <p:sldId id="2145705615" r:id="rId14"/>
    <p:sldId id="2145705621" r:id="rId15"/>
    <p:sldId id="2145705605" r:id="rId16"/>
    <p:sldId id="1065" r:id="rId17"/>
    <p:sldId id="1071" r:id="rId18"/>
    <p:sldId id="259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  <a:srgbClr val="77BC1F"/>
    <a:srgbClr val="007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22ED3-6C24-4061-A1D6-0062EDE782D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3E5C0F-D578-419F-829D-143FA821CA6A}">
      <dgm:prSet/>
      <dgm:spPr/>
      <dgm:t>
        <a:bodyPr/>
        <a:lstStyle/>
        <a:p>
          <a:r>
            <a:rPr lang="en-US"/>
            <a:t>Pesticide Registrations </a:t>
          </a:r>
        </a:p>
      </dgm:t>
    </dgm:pt>
    <dgm:pt modelId="{F2E625F6-0080-44FF-98DA-B0DECD7409BF}" type="parTrans" cxnId="{D53A4027-66A5-49A4-B6CB-FDC3DFEAC871}">
      <dgm:prSet/>
      <dgm:spPr/>
      <dgm:t>
        <a:bodyPr/>
        <a:lstStyle/>
        <a:p>
          <a:endParaRPr lang="en-US"/>
        </a:p>
      </dgm:t>
    </dgm:pt>
    <dgm:pt modelId="{679FBF45-A771-4FE7-8AEB-3244B4E7A83D}" type="sibTrans" cxnId="{D53A4027-66A5-49A4-B6CB-FDC3DFEAC871}">
      <dgm:prSet/>
      <dgm:spPr/>
      <dgm:t>
        <a:bodyPr/>
        <a:lstStyle/>
        <a:p>
          <a:endParaRPr lang="en-US"/>
        </a:p>
      </dgm:t>
    </dgm:pt>
    <dgm:pt modelId="{93864374-D773-4029-99CF-E3230F181A81}">
      <dgm:prSet/>
      <dgm:spPr/>
      <dgm:t>
        <a:bodyPr/>
        <a:lstStyle/>
        <a:p>
          <a:r>
            <a:rPr lang="en-US"/>
            <a:t>Bulletin Live Notices (Issues for farmer and ag retailer)</a:t>
          </a:r>
        </a:p>
      </dgm:t>
    </dgm:pt>
    <dgm:pt modelId="{CA6DD917-8B22-4BBD-889E-51C990A7AC59}" type="parTrans" cxnId="{C2F457A4-F863-4B06-B152-9C74D754D631}">
      <dgm:prSet/>
      <dgm:spPr/>
      <dgm:t>
        <a:bodyPr/>
        <a:lstStyle/>
        <a:p>
          <a:endParaRPr lang="en-US"/>
        </a:p>
      </dgm:t>
    </dgm:pt>
    <dgm:pt modelId="{CF574DF7-2C6C-4220-A656-08C857B22D86}" type="sibTrans" cxnId="{C2F457A4-F863-4B06-B152-9C74D754D631}">
      <dgm:prSet/>
      <dgm:spPr/>
      <dgm:t>
        <a:bodyPr/>
        <a:lstStyle/>
        <a:p>
          <a:endParaRPr lang="en-US"/>
        </a:p>
      </dgm:t>
    </dgm:pt>
    <dgm:pt modelId="{4D6245C3-2284-4637-8ED9-65AE4062F9AD}">
      <dgm:prSet/>
      <dgm:spPr/>
      <dgm:t>
        <a:bodyPr/>
        <a:lstStyle/>
        <a:p>
          <a:r>
            <a:rPr lang="en-US"/>
            <a:t>Corn Refuge Acres? </a:t>
          </a:r>
        </a:p>
      </dgm:t>
    </dgm:pt>
    <dgm:pt modelId="{FE914F20-26BF-4FAB-8F71-D31003E81735}" type="parTrans" cxnId="{98CA327F-0264-4B01-A09B-95E5C19C3CBF}">
      <dgm:prSet/>
      <dgm:spPr/>
      <dgm:t>
        <a:bodyPr/>
        <a:lstStyle/>
        <a:p>
          <a:endParaRPr lang="en-US"/>
        </a:p>
      </dgm:t>
    </dgm:pt>
    <dgm:pt modelId="{5F4B0276-16B4-4354-BF88-FD082BDD6887}" type="sibTrans" cxnId="{98CA327F-0264-4B01-A09B-95E5C19C3CBF}">
      <dgm:prSet/>
      <dgm:spPr/>
      <dgm:t>
        <a:bodyPr/>
        <a:lstStyle/>
        <a:p>
          <a:endParaRPr lang="en-US"/>
        </a:p>
      </dgm:t>
    </dgm:pt>
    <dgm:pt modelId="{C1C74FFB-C12E-40E4-8B7C-193CE527446B}">
      <dgm:prSet/>
      <dgm:spPr/>
      <dgm:t>
        <a:bodyPr/>
        <a:lstStyle/>
        <a:p>
          <a:r>
            <a:rPr lang="en-US"/>
            <a:t>Existing Stocks Provisions</a:t>
          </a:r>
        </a:p>
      </dgm:t>
    </dgm:pt>
    <dgm:pt modelId="{40325135-549D-4AFA-8728-C232FAF14B89}" type="parTrans" cxnId="{D99812FA-F61A-4887-A215-D8836285C778}">
      <dgm:prSet/>
      <dgm:spPr/>
      <dgm:t>
        <a:bodyPr/>
        <a:lstStyle/>
        <a:p>
          <a:endParaRPr lang="en-US"/>
        </a:p>
      </dgm:t>
    </dgm:pt>
    <dgm:pt modelId="{F39C7DB1-6DD2-43BF-B3BD-F32220908755}" type="sibTrans" cxnId="{D99812FA-F61A-4887-A215-D8836285C778}">
      <dgm:prSet/>
      <dgm:spPr/>
      <dgm:t>
        <a:bodyPr/>
        <a:lstStyle/>
        <a:p>
          <a:endParaRPr lang="en-US"/>
        </a:p>
      </dgm:t>
    </dgm:pt>
    <dgm:pt modelId="{EDAF88F0-76B7-4F40-A45C-FAF184AD176B}">
      <dgm:prSet/>
      <dgm:spPr/>
      <dgm:t>
        <a:bodyPr/>
        <a:lstStyle/>
        <a:p>
          <a:r>
            <a:rPr lang="en-US"/>
            <a:t>Label Reform</a:t>
          </a:r>
        </a:p>
      </dgm:t>
    </dgm:pt>
    <dgm:pt modelId="{72E4701E-3498-44E1-9797-CE4525FAF9D1}" type="parTrans" cxnId="{A9EE0291-29A3-4AA0-9261-F70AFBDC6203}">
      <dgm:prSet/>
      <dgm:spPr/>
      <dgm:t>
        <a:bodyPr/>
        <a:lstStyle/>
        <a:p>
          <a:endParaRPr lang="en-US"/>
        </a:p>
      </dgm:t>
    </dgm:pt>
    <dgm:pt modelId="{4024E08E-DFDB-4020-8EE7-7848B9C33B0D}" type="sibTrans" cxnId="{A9EE0291-29A3-4AA0-9261-F70AFBDC6203}">
      <dgm:prSet/>
      <dgm:spPr/>
      <dgm:t>
        <a:bodyPr/>
        <a:lstStyle/>
        <a:p>
          <a:endParaRPr lang="en-US"/>
        </a:p>
      </dgm:t>
    </dgm:pt>
    <dgm:pt modelId="{A9F12D52-1B7D-4F94-AF66-FF6ECEB0B56B}">
      <dgm:prSet/>
      <dgm:spPr/>
      <dgm:t>
        <a:bodyPr/>
        <a:lstStyle/>
        <a:p>
          <a:r>
            <a:rPr lang="en-US"/>
            <a:t>Application Exclusion Zone (AEZ) Revised Proposal</a:t>
          </a:r>
        </a:p>
      </dgm:t>
    </dgm:pt>
    <dgm:pt modelId="{F3888153-865B-418B-A1E4-8949A4026A08}" type="parTrans" cxnId="{2B4C8EBC-804B-4A6E-8954-A8DE89C00E1E}">
      <dgm:prSet/>
      <dgm:spPr/>
      <dgm:t>
        <a:bodyPr/>
        <a:lstStyle/>
        <a:p>
          <a:endParaRPr lang="en-US"/>
        </a:p>
      </dgm:t>
    </dgm:pt>
    <dgm:pt modelId="{BAA3C753-EB00-41AC-8A3F-02CF64902757}" type="sibTrans" cxnId="{2B4C8EBC-804B-4A6E-8954-A8DE89C00E1E}">
      <dgm:prSet/>
      <dgm:spPr/>
      <dgm:t>
        <a:bodyPr/>
        <a:lstStyle/>
        <a:p>
          <a:endParaRPr lang="en-US"/>
        </a:p>
      </dgm:t>
    </dgm:pt>
    <dgm:pt modelId="{E09C1A96-343A-43FB-9801-1B854F888234}">
      <dgm:prSet/>
      <dgm:spPr/>
      <dgm:t>
        <a:bodyPr/>
        <a:lstStyle/>
        <a:p>
          <a:r>
            <a:rPr lang="en-US"/>
            <a:t>Federal and State Pesticide Preemption</a:t>
          </a:r>
        </a:p>
      </dgm:t>
    </dgm:pt>
    <dgm:pt modelId="{DAE70217-6827-4C48-AD02-CC64E34B0D28}" type="parTrans" cxnId="{E9363784-CB91-42AF-A0E1-2B2685045537}">
      <dgm:prSet/>
      <dgm:spPr/>
      <dgm:t>
        <a:bodyPr/>
        <a:lstStyle/>
        <a:p>
          <a:endParaRPr lang="en-US"/>
        </a:p>
      </dgm:t>
    </dgm:pt>
    <dgm:pt modelId="{B93A060A-9B41-4BF4-96F9-318613575D3C}" type="sibTrans" cxnId="{E9363784-CB91-42AF-A0E1-2B2685045537}">
      <dgm:prSet/>
      <dgm:spPr/>
      <dgm:t>
        <a:bodyPr/>
        <a:lstStyle/>
        <a:p>
          <a:endParaRPr lang="en-US"/>
        </a:p>
      </dgm:t>
    </dgm:pt>
    <dgm:pt modelId="{B046A0D9-C91A-40D0-875F-DDDDBB0DD87C}">
      <dgm:prSet/>
      <dgm:spPr/>
      <dgm:t>
        <a:bodyPr/>
        <a:lstStyle/>
        <a:p>
          <a:r>
            <a:rPr lang="en-US"/>
            <a:t>NPDES Pesticide General Permit Recent Settlement</a:t>
          </a:r>
        </a:p>
      </dgm:t>
    </dgm:pt>
    <dgm:pt modelId="{8ADD89CD-8013-46E1-B4C2-C8CB081B8428}" type="parTrans" cxnId="{DAC391F9-9AEB-45DB-9D3B-DAC044E569FC}">
      <dgm:prSet/>
      <dgm:spPr/>
      <dgm:t>
        <a:bodyPr/>
        <a:lstStyle/>
        <a:p>
          <a:endParaRPr lang="en-US"/>
        </a:p>
      </dgm:t>
    </dgm:pt>
    <dgm:pt modelId="{DD21BA3F-EC1D-4F95-BE91-1E28079B1356}" type="sibTrans" cxnId="{DAC391F9-9AEB-45DB-9D3B-DAC044E569FC}">
      <dgm:prSet/>
      <dgm:spPr/>
      <dgm:t>
        <a:bodyPr/>
        <a:lstStyle/>
        <a:p>
          <a:endParaRPr lang="en-US"/>
        </a:p>
      </dgm:t>
    </dgm:pt>
    <dgm:pt modelId="{F33AF4ED-618B-4D8F-89D2-4B2E09366C82}">
      <dgm:prSet/>
      <dgm:spPr/>
      <dgm:t>
        <a:bodyPr/>
        <a:lstStyle/>
        <a:p>
          <a:r>
            <a:rPr lang="en-US"/>
            <a:t>Endangered Species Act Working Group</a:t>
          </a:r>
        </a:p>
      </dgm:t>
    </dgm:pt>
    <dgm:pt modelId="{7C06F343-FAC8-46E5-99CC-8E1527167396}" type="parTrans" cxnId="{CF3054E7-F20F-4FB8-AE86-B2EE760F1105}">
      <dgm:prSet/>
      <dgm:spPr/>
      <dgm:t>
        <a:bodyPr/>
        <a:lstStyle/>
        <a:p>
          <a:endParaRPr lang="en-US"/>
        </a:p>
      </dgm:t>
    </dgm:pt>
    <dgm:pt modelId="{DBF85A41-7C03-4DA6-B4EC-A25FEAA7E478}" type="sibTrans" cxnId="{CF3054E7-F20F-4FB8-AE86-B2EE760F1105}">
      <dgm:prSet/>
      <dgm:spPr/>
      <dgm:t>
        <a:bodyPr/>
        <a:lstStyle/>
        <a:p>
          <a:endParaRPr lang="en-US"/>
        </a:p>
      </dgm:t>
    </dgm:pt>
    <dgm:pt modelId="{FBD87740-8DCD-4A60-9389-3B91589443CD}" type="pres">
      <dgm:prSet presAssocID="{F1E22ED3-6C24-4061-A1D6-0062EDE782D2}" presName="diagram" presStyleCnt="0">
        <dgm:presLayoutVars>
          <dgm:dir/>
          <dgm:resizeHandles val="exact"/>
        </dgm:presLayoutVars>
      </dgm:prSet>
      <dgm:spPr/>
    </dgm:pt>
    <dgm:pt modelId="{82B9BC9E-4175-45BD-A1DD-4ECD5A08AEA3}" type="pres">
      <dgm:prSet presAssocID="{3F3E5C0F-D578-419F-829D-143FA821CA6A}" presName="node" presStyleLbl="node1" presStyleIdx="0" presStyleCnt="9">
        <dgm:presLayoutVars>
          <dgm:bulletEnabled val="1"/>
        </dgm:presLayoutVars>
      </dgm:prSet>
      <dgm:spPr/>
    </dgm:pt>
    <dgm:pt modelId="{C7C63A89-57E9-430C-B22E-B5A14690EB26}" type="pres">
      <dgm:prSet presAssocID="{679FBF45-A771-4FE7-8AEB-3244B4E7A83D}" presName="sibTrans" presStyleCnt="0"/>
      <dgm:spPr/>
    </dgm:pt>
    <dgm:pt modelId="{81309A87-E109-4876-BFBF-1523C806634A}" type="pres">
      <dgm:prSet presAssocID="{93864374-D773-4029-99CF-E3230F181A81}" presName="node" presStyleLbl="node1" presStyleIdx="1" presStyleCnt="9">
        <dgm:presLayoutVars>
          <dgm:bulletEnabled val="1"/>
        </dgm:presLayoutVars>
      </dgm:prSet>
      <dgm:spPr/>
    </dgm:pt>
    <dgm:pt modelId="{8D2966C2-EA20-49C8-9E1E-08C90E25840E}" type="pres">
      <dgm:prSet presAssocID="{CF574DF7-2C6C-4220-A656-08C857B22D86}" presName="sibTrans" presStyleCnt="0"/>
      <dgm:spPr/>
    </dgm:pt>
    <dgm:pt modelId="{DC90E845-0490-404B-9737-92BB7B0179F9}" type="pres">
      <dgm:prSet presAssocID="{4D6245C3-2284-4637-8ED9-65AE4062F9AD}" presName="node" presStyleLbl="node1" presStyleIdx="2" presStyleCnt="9">
        <dgm:presLayoutVars>
          <dgm:bulletEnabled val="1"/>
        </dgm:presLayoutVars>
      </dgm:prSet>
      <dgm:spPr/>
    </dgm:pt>
    <dgm:pt modelId="{D14CBEA1-25F9-4C1E-80D1-35211740F8C6}" type="pres">
      <dgm:prSet presAssocID="{5F4B0276-16B4-4354-BF88-FD082BDD6887}" presName="sibTrans" presStyleCnt="0"/>
      <dgm:spPr/>
    </dgm:pt>
    <dgm:pt modelId="{46895E21-F44F-4C15-9037-1C0E43C6F8E9}" type="pres">
      <dgm:prSet presAssocID="{C1C74FFB-C12E-40E4-8B7C-193CE527446B}" presName="node" presStyleLbl="node1" presStyleIdx="3" presStyleCnt="9">
        <dgm:presLayoutVars>
          <dgm:bulletEnabled val="1"/>
        </dgm:presLayoutVars>
      </dgm:prSet>
      <dgm:spPr/>
    </dgm:pt>
    <dgm:pt modelId="{C1FC82A3-9FB0-46EC-9B8F-5D4B9604F9B0}" type="pres">
      <dgm:prSet presAssocID="{F39C7DB1-6DD2-43BF-B3BD-F32220908755}" presName="sibTrans" presStyleCnt="0"/>
      <dgm:spPr/>
    </dgm:pt>
    <dgm:pt modelId="{CC84472F-A26D-4779-8F9E-C7871CCE4753}" type="pres">
      <dgm:prSet presAssocID="{EDAF88F0-76B7-4F40-A45C-FAF184AD176B}" presName="node" presStyleLbl="node1" presStyleIdx="4" presStyleCnt="9">
        <dgm:presLayoutVars>
          <dgm:bulletEnabled val="1"/>
        </dgm:presLayoutVars>
      </dgm:prSet>
      <dgm:spPr/>
    </dgm:pt>
    <dgm:pt modelId="{64A77747-ED11-4BC5-BBC0-32E58EFD42FF}" type="pres">
      <dgm:prSet presAssocID="{4024E08E-DFDB-4020-8EE7-7848B9C33B0D}" presName="sibTrans" presStyleCnt="0"/>
      <dgm:spPr/>
    </dgm:pt>
    <dgm:pt modelId="{F88A8947-294E-4409-9E7E-1AD572963922}" type="pres">
      <dgm:prSet presAssocID="{A9F12D52-1B7D-4F94-AF66-FF6ECEB0B56B}" presName="node" presStyleLbl="node1" presStyleIdx="5" presStyleCnt="9">
        <dgm:presLayoutVars>
          <dgm:bulletEnabled val="1"/>
        </dgm:presLayoutVars>
      </dgm:prSet>
      <dgm:spPr/>
    </dgm:pt>
    <dgm:pt modelId="{60E3E3BD-076A-4783-BEBB-067E00B686F0}" type="pres">
      <dgm:prSet presAssocID="{BAA3C753-EB00-41AC-8A3F-02CF64902757}" presName="sibTrans" presStyleCnt="0"/>
      <dgm:spPr/>
    </dgm:pt>
    <dgm:pt modelId="{BB4B56CC-5929-435D-A10D-8886FBF2A830}" type="pres">
      <dgm:prSet presAssocID="{E09C1A96-343A-43FB-9801-1B854F888234}" presName="node" presStyleLbl="node1" presStyleIdx="6" presStyleCnt="9">
        <dgm:presLayoutVars>
          <dgm:bulletEnabled val="1"/>
        </dgm:presLayoutVars>
      </dgm:prSet>
      <dgm:spPr/>
    </dgm:pt>
    <dgm:pt modelId="{510C346C-A974-4A80-905C-9276ED1C3C2D}" type="pres">
      <dgm:prSet presAssocID="{B93A060A-9B41-4BF4-96F9-318613575D3C}" presName="sibTrans" presStyleCnt="0"/>
      <dgm:spPr/>
    </dgm:pt>
    <dgm:pt modelId="{A9A46894-9A95-4DBE-B863-5F34C79E1403}" type="pres">
      <dgm:prSet presAssocID="{B046A0D9-C91A-40D0-875F-DDDDBB0DD87C}" presName="node" presStyleLbl="node1" presStyleIdx="7" presStyleCnt="9">
        <dgm:presLayoutVars>
          <dgm:bulletEnabled val="1"/>
        </dgm:presLayoutVars>
      </dgm:prSet>
      <dgm:spPr/>
    </dgm:pt>
    <dgm:pt modelId="{3425F23C-0629-466B-9B20-279B4532B07D}" type="pres">
      <dgm:prSet presAssocID="{DD21BA3F-EC1D-4F95-BE91-1E28079B1356}" presName="sibTrans" presStyleCnt="0"/>
      <dgm:spPr/>
    </dgm:pt>
    <dgm:pt modelId="{23ACE70B-A15B-4653-B0A4-C2F02D3A6D6E}" type="pres">
      <dgm:prSet presAssocID="{F33AF4ED-618B-4D8F-89D2-4B2E09366C82}" presName="node" presStyleLbl="node1" presStyleIdx="8" presStyleCnt="9">
        <dgm:presLayoutVars>
          <dgm:bulletEnabled val="1"/>
        </dgm:presLayoutVars>
      </dgm:prSet>
      <dgm:spPr/>
    </dgm:pt>
  </dgm:ptLst>
  <dgm:cxnLst>
    <dgm:cxn modelId="{B9A88204-3101-4009-9823-218177E548F6}" type="presOf" srcId="{4D6245C3-2284-4637-8ED9-65AE4062F9AD}" destId="{DC90E845-0490-404B-9737-92BB7B0179F9}" srcOrd="0" destOrd="0" presId="urn:microsoft.com/office/officeart/2005/8/layout/default"/>
    <dgm:cxn modelId="{D53A4027-66A5-49A4-B6CB-FDC3DFEAC871}" srcId="{F1E22ED3-6C24-4061-A1D6-0062EDE782D2}" destId="{3F3E5C0F-D578-419F-829D-143FA821CA6A}" srcOrd="0" destOrd="0" parTransId="{F2E625F6-0080-44FF-98DA-B0DECD7409BF}" sibTransId="{679FBF45-A771-4FE7-8AEB-3244B4E7A83D}"/>
    <dgm:cxn modelId="{BB87BB27-C86F-46CF-AE4B-D2BF1B96AE16}" type="presOf" srcId="{F33AF4ED-618B-4D8F-89D2-4B2E09366C82}" destId="{23ACE70B-A15B-4653-B0A4-C2F02D3A6D6E}" srcOrd="0" destOrd="0" presId="urn:microsoft.com/office/officeart/2005/8/layout/default"/>
    <dgm:cxn modelId="{F8EF495D-6F29-4A9F-BB9B-73BD8ED1E35A}" type="presOf" srcId="{B046A0D9-C91A-40D0-875F-DDDDBB0DD87C}" destId="{A9A46894-9A95-4DBE-B863-5F34C79E1403}" srcOrd="0" destOrd="0" presId="urn:microsoft.com/office/officeart/2005/8/layout/default"/>
    <dgm:cxn modelId="{7FFEFE61-AB59-4E22-9270-14E093E3598D}" type="presOf" srcId="{93864374-D773-4029-99CF-E3230F181A81}" destId="{81309A87-E109-4876-BFBF-1523C806634A}" srcOrd="0" destOrd="0" presId="urn:microsoft.com/office/officeart/2005/8/layout/default"/>
    <dgm:cxn modelId="{98CA327F-0264-4B01-A09B-95E5C19C3CBF}" srcId="{F1E22ED3-6C24-4061-A1D6-0062EDE782D2}" destId="{4D6245C3-2284-4637-8ED9-65AE4062F9AD}" srcOrd="2" destOrd="0" parTransId="{FE914F20-26BF-4FAB-8F71-D31003E81735}" sibTransId="{5F4B0276-16B4-4354-BF88-FD082BDD6887}"/>
    <dgm:cxn modelId="{E9363784-CB91-42AF-A0E1-2B2685045537}" srcId="{F1E22ED3-6C24-4061-A1D6-0062EDE782D2}" destId="{E09C1A96-343A-43FB-9801-1B854F888234}" srcOrd="6" destOrd="0" parTransId="{DAE70217-6827-4C48-AD02-CC64E34B0D28}" sibTransId="{B93A060A-9B41-4BF4-96F9-318613575D3C}"/>
    <dgm:cxn modelId="{0A6ABA8C-8759-4F9D-A9EA-F1DECF5C773A}" type="presOf" srcId="{E09C1A96-343A-43FB-9801-1B854F888234}" destId="{BB4B56CC-5929-435D-A10D-8886FBF2A830}" srcOrd="0" destOrd="0" presId="urn:microsoft.com/office/officeart/2005/8/layout/default"/>
    <dgm:cxn modelId="{A9EE0291-29A3-4AA0-9261-F70AFBDC6203}" srcId="{F1E22ED3-6C24-4061-A1D6-0062EDE782D2}" destId="{EDAF88F0-76B7-4F40-A45C-FAF184AD176B}" srcOrd="4" destOrd="0" parTransId="{72E4701E-3498-44E1-9797-CE4525FAF9D1}" sibTransId="{4024E08E-DFDB-4020-8EE7-7848B9C33B0D}"/>
    <dgm:cxn modelId="{9D8B2696-1027-4C3D-89AC-527624CE141B}" type="presOf" srcId="{F1E22ED3-6C24-4061-A1D6-0062EDE782D2}" destId="{FBD87740-8DCD-4A60-9389-3B91589443CD}" srcOrd="0" destOrd="0" presId="urn:microsoft.com/office/officeart/2005/8/layout/default"/>
    <dgm:cxn modelId="{FBB7E69E-9860-4E43-966F-9116B24251A5}" type="presOf" srcId="{3F3E5C0F-D578-419F-829D-143FA821CA6A}" destId="{82B9BC9E-4175-45BD-A1DD-4ECD5A08AEA3}" srcOrd="0" destOrd="0" presId="urn:microsoft.com/office/officeart/2005/8/layout/default"/>
    <dgm:cxn modelId="{C2F457A4-F863-4B06-B152-9C74D754D631}" srcId="{F1E22ED3-6C24-4061-A1D6-0062EDE782D2}" destId="{93864374-D773-4029-99CF-E3230F181A81}" srcOrd="1" destOrd="0" parTransId="{CA6DD917-8B22-4BBD-889E-51C990A7AC59}" sibTransId="{CF574DF7-2C6C-4220-A656-08C857B22D86}"/>
    <dgm:cxn modelId="{2B4C8EBC-804B-4A6E-8954-A8DE89C00E1E}" srcId="{F1E22ED3-6C24-4061-A1D6-0062EDE782D2}" destId="{A9F12D52-1B7D-4F94-AF66-FF6ECEB0B56B}" srcOrd="5" destOrd="0" parTransId="{F3888153-865B-418B-A1E4-8949A4026A08}" sibTransId="{BAA3C753-EB00-41AC-8A3F-02CF64902757}"/>
    <dgm:cxn modelId="{E2D068C6-0A15-48DA-9589-A487E5FFAD77}" type="presOf" srcId="{C1C74FFB-C12E-40E4-8B7C-193CE527446B}" destId="{46895E21-F44F-4C15-9037-1C0E43C6F8E9}" srcOrd="0" destOrd="0" presId="urn:microsoft.com/office/officeart/2005/8/layout/default"/>
    <dgm:cxn modelId="{EB6D0CC9-D82B-4518-ADD9-27090FAB218A}" type="presOf" srcId="{EDAF88F0-76B7-4F40-A45C-FAF184AD176B}" destId="{CC84472F-A26D-4779-8F9E-C7871CCE4753}" srcOrd="0" destOrd="0" presId="urn:microsoft.com/office/officeart/2005/8/layout/default"/>
    <dgm:cxn modelId="{18FA43E5-B66C-4412-B49D-60A8614D17F7}" type="presOf" srcId="{A9F12D52-1B7D-4F94-AF66-FF6ECEB0B56B}" destId="{F88A8947-294E-4409-9E7E-1AD572963922}" srcOrd="0" destOrd="0" presId="urn:microsoft.com/office/officeart/2005/8/layout/default"/>
    <dgm:cxn modelId="{CF3054E7-F20F-4FB8-AE86-B2EE760F1105}" srcId="{F1E22ED3-6C24-4061-A1D6-0062EDE782D2}" destId="{F33AF4ED-618B-4D8F-89D2-4B2E09366C82}" srcOrd="8" destOrd="0" parTransId="{7C06F343-FAC8-46E5-99CC-8E1527167396}" sibTransId="{DBF85A41-7C03-4DA6-B4EC-A25FEAA7E478}"/>
    <dgm:cxn modelId="{DAC391F9-9AEB-45DB-9D3B-DAC044E569FC}" srcId="{F1E22ED3-6C24-4061-A1D6-0062EDE782D2}" destId="{B046A0D9-C91A-40D0-875F-DDDDBB0DD87C}" srcOrd="7" destOrd="0" parTransId="{8ADD89CD-8013-46E1-B4C2-C8CB081B8428}" sibTransId="{DD21BA3F-EC1D-4F95-BE91-1E28079B1356}"/>
    <dgm:cxn modelId="{D99812FA-F61A-4887-A215-D8836285C778}" srcId="{F1E22ED3-6C24-4061-A1D6-0062EDE782D2}" destId="{C1C74FFB-C12E-40E4-8B7C-193CE527446B}" srcOrd="3" destOrd="0" parTransId="{40325135-549D-4AFA-8728-C232FAF14B89}" sibTransId="{F39C7DB1-6DD2-43BF-B3BD-F32220908755}"/>
    <dgm:cxn modelId="{08F8243B-76D1-4343-B687-0ED1046D68B8}" type="presParOf" srcId="{FBD87740-8DCD-4A60-9389-3B91589443CD}" destId="{82B9BC9E-4175-45BD-A1DD-4ECD5A08AEA3}" srcOrd="0" destOrd="0" presId="urn:microsoft.com/office/officeart/2005/8/layout/default"/>
    <dgm:cxn modelId="{9A509A9D-720B-49EA-B42C-C7B752809567}" type="presParOf" srcId="{FBD87740-8DCD-4A60-9389-3B91589443CD}" destId="{C7C63A89-57E9-430C-B22E-B5A14690EB26}" srcOrd="1" destOrd="0" presId="urn:microsoft.com/office/officeart/2005/8/layout/default"/>
    <dgm:cxn modelId="{E08F9A18-3C30-4EA5-9FBB-A2FBCA6BFFB4}" type="presParOf" srcId="{FBD87740-8DCD-4A60-9389-3B91589443CD}" destId="{81309A87-E109-4876-BFBF-1523C806634A}" srcOrd="2" destOrd="0" presId="urn:microsoft.com/office/officeart/2005/8/layout/default"/>
    <dgm:cxn modelId="{56D0985E-74CD-49E6-834A-7558EF437743}" type="presParOf" srcId="{FBD87740-8DCD-4A60-9389-3B91589443CD}" destId="{8D2966C2-EA20-49C8-9E1E-08C90E25840E}" srcOrd="3" destOrd="0" presId="urn:microsoft.com/office/officeart/2005/8/layout/default"/>
    <dgm:cxn modelId="{8942BC80-6D4A-4E12-97B0-0EEA29D5B7A3}" type="presParOf" srcId="{FBD87740-8DCD-4A60-9389-3B91589443CD}" destId="{DC90E845-0490-404B-9737-92BB7B0179F9}" srcOrd="4" destOrd="0" presId="urn:microsoft.com/office/officeart/2005/8/layout/default"/>
    <dgm:cxn modelId="{BEA87B38-45AB-4982-B104-92EB33FE7C47}" type="presParOf" srcId="{FBD87740-8DCD-4A60-9389-3B91589443CD}" destId="{D14CBEA1-25F9-4C1E-80D1-35211740F8C6}" srcOrd="5" destOrd="0" presId="urn:microsoft.com/office/officeart/2005/8/layout/default"/>
    <dgm:cxn modelId="{436396B7-568B-4D8A-8CD7-7CB1E05673F3}" type="presParOf" srcId="{FBD87740-8DCD-4A60-9389-3B91589443CD}" destId="{46895E21-F44F-4C15-9037-1C0E43C6F8E9}" srcOrd="6" destOrd="0" presId="urn:microsoft.com/office/officeart/2005/8/layout/default"/>
    <dgm:cxn modelId="{E9747F8F-FAA7-41AC-994E-B55F6C378DB9}" type="presParOf" srcId="{FBD87740-8DCD-4A60-9389-3B91589443CD}" destId="{C1FC82A3-9FB0-46EC-9B8F-5D4B9604F9B0}" srcOrd="7" destOrd="0" presId="urn:microsoft.com/office/officeart/2005/8/layout/default"/>
    <dgm:cxn modelId="{E39ECA18-A2C1-434C-ADA6-3A3496F22C5E}" type="presParOf" srcId="{FBD87740-8DCD-4A60-9389-3B91589443CD}" destId="{CC84472F-A26D-4779-8F9E-C7871CCE4753}" srcOrd="8" destOrd="0" presId="urn:microsoft.com/office/officeart/2005/8/layout/default"/>
    <dgm:cxn modelId="{0616A843-CAB0-4990-A52F-78E9F13A07AC}" type="presParOf" srcId="{FBD87740-8DCD-4A60-9389-3B91589443CD}" destId="{64A77747-ED11-4BC5-BBC0-32E58EFD42FF}" srcOrd="9" destOrd="0" presId="urn:microsoft.com/office/officeart/2005/8/layout/default"/>
    <dgm:cxn modelId="{4F442F03-4CD3-488D-B7D4-353E1B150698}" type="presParOf" srcId="{FBD87740-8DCD-4A60-9389-3B91589443CD}" destId="{F88A8947-294E-4409-9E7E-1AD572963922}" srcOrd="10" destOrd="0" presId="urn:microsoft.com/office/officeart/2005/8/layout/default"/>
    <dgm:cxn modelId="{268D3744-44CC-40C3-9105-6CD46F114E1B}" type="presParOf" srcId="{FBD87740-8DCD-4A60-9389-3B91589443CD}" destId="{60E3E3BD-076A-4783-BEBB-067E00B686F0}" srcOrd="11" destOrd="0" presId="urn:microsoft.com/office/officeart/2005/8/layout/default"/>
    <dgm:cxn modelId="{20B29ECD-A5CE-4D9A-B8BB-920087D630DF}" type="presParOf" srcId="{FBD87740-8DCD-4A60-9389-3B91589443CD}" destId="{BB4B56CC-5929-435D-A10D-8886FBF2A830}" srcOrd="12" destOrd="0" presId="urn:microsoft.com/office/officeart/2005/8/layout/default"/>
    <dgm:cxn modelId="{BFED65D1-A1A2-40CA-8150-35F4825B6B63}" type="presParOf" srcId="{FBD87740-8DCD-4A60-9389-3B91589443CD}" destId="{510C346C-A974-4A80-905C-9276ED1C3C2D}" srcOrd="13" destOrd="0" presId="urn:microsoft.com/office/officeart/2005/8/layout/default"/>
    <dgm:cxn modelId="{E20E7AF5-ED7A-439E-909A-E01CF2FCDCB4}" type="presParOf" srcId="{FBD87740-8DCD-4A60-9389-3B91589443CD}" destId="{A9A46894-9A95-4DBE-B863-5F34C79E1403}" srcOrd="14" destOrd="0" presId="urn:microsoft.com/office/officeart/2005/8/layout/default"/>
    <dgm:cxn modelId="{E4D5D6C5-82F5-4ABC-B8FC-CA0239F7DF31}" type="presParOf" srcId="{FBD87740-8DCD-4A60-9389-3B91589443CD}" destId="{3425F23C-0629-466B-9B20-279B4532B07D}" srcOrd="15" destOrd="0" presId="urn:microsoft.com/office/officeart/2005/8/layout/default"/>
    <dgm:cxn modelId="{AA6C34E0-6E14-43CB-B1D1-34BD210029B8}" type="presParOf" srcId="{FBD87740-8DCD-4A60-9389-3B91589443CD}" destId="{23ACE70B-A15B-4653-B0A4-C2F02D3A6D6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B7940-9C61-446B-A77B-29F3B84530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CB2F74-1C85-48F6-A813-226FC0AFDF3E}">
      <dgm:prSet/>
      <dgm:spPr/>
      <dgm:t>
        <a:bodyPr/>
        <a:lstStyle/>
        <a:p>
          <a:r>
            <a:rPr lang="en-US"/>
            <a:t>Crop Insurance</a:t>
          </a:r>
        </a:p>
      </dgm:t>
    </dgm:pt>
    <dgm:pt modelId="{B299AB89-24EE-4350-9EF1-12354F795903}" type="parTrans" cxnId="{2659A985-C600-4123-AF8F-F238725EB9B3}">
      <dgm:prSet/>
      <dgm:spPr/>
      <dgm:t>
        <a:bodyPr/>
        <a:lstStyle/>
        <a:p>
          <a:endParaRPr lang="en-US"/>
        </a:p>
      </dgm:t>
    </dgm:pt>
    <dgm:pt modelId="{AE794EB5-55AE-42AC-8DDE-A3AF3F3B38C9}" type="sibTrans" cxnId="{2659A985-C600-4123-AF8F-F238725EB9B3}">
      <dgm:prSet/>
      <dgm:spPr/>
      <dgm:t>
        <a:bodyPr/>
        <a:lstStyle/>
        <a:p>
          <a:endParaRPr lang="en-US"/>
        </a:p>
      </dgm:t>
    </dgm:pt>
    <dgm:pt modelId="{D8643C71-F044-4277-A463-4E65FB26B932}">
      <dgm:prSet/>
      <dgm:spPr/>
      <dgm:t>
        <a:bodyPr/>
        <a:lstStyle/>
        <a:p>
          <a:r>
            <a:rPr lang="en-US"/>
            <a:t>Conservation</a:t>
          </a:r>
        </a:p>
      </dgm:t>
    </dgm:pt>
    <dgm:pt modelId="{6194520E-2254-40E5-B3F7-37554275EE8E}" type="parTrans" cxnId="{AEC15143-F154-40C9-9B76-95511CDB9491}">
      <dgm:prSet/>
      <dgm:spPr/>
      <dgm:t>
        <a:bodyPr/>
        <a:lstStyle/>
        <a:p>
          <a:endParaRPr lang="en-US"/>
        </a:p>
      </dgm:t>
    </dgm:pt>
    <dgm:pt modelId="{755CBCD2-DC7E-4659-B7A5-6839CA9DA8BB}" type="sibTrans" cxnId="{AEC15143-F154-40C9-9B76-95511CDB9491}">
      <dgm:prSet/>
      <dgm:spPr/>
      <dgm:t>
        <a:bodyPr/>
        <a:lstStyle/>
        <a:p>
          <a:endParaRPr lang="en-US"/>
        </a:p>
      </dgm:t>
    </dgm:pt>
    <dgm:pt modelId="{52D20967-34BD-454D-B230-DD1D64B8526B}">
      <dgm:prSet/>
      <dgm:spPr/>
      <dgm:t>
        <a:bodyPr/>
        <a:lstStyle/>
        <a:p>
          <a:r>
            <a:rPr lang="en-US"/>
            <a:t>Biostimulants</a:t>
          </a:r>
        </a:p>
      </dgm:t>
    </dgm:pt>
    <dgm:pt modelId="{EFBF4F88-3725-4A84-A1F6-242958CF44D7}" type="parTrans" cxnId="{FDA5B443-DD79-4C10-B27D-ED464F09513E}">
      <dgm:prSet/>
      <dgm:spPr/>
      <dgm:t>
        <a:bodyPr/>
        <a:lstStyle/>
        <a:p>
          <a:endParaRPr lang="en-US"/>
        </a:p>
      </dgm:t>
    </dgm:pt>
    <dgm:pt modelId="{5D2D603E-4B53-4C1C-8DFD-D4723574B7F7}" type="sibTrans" cxnId="{FDA5B443-DD79-4C10-B27D-ED464F09513E}">
      <dgm:prSet/>
      <dgm:spPr/>
      <dgm:t>
        <a:bodyPr/>
        <a:lstStyle/>
        <a:p>
          <a:endParaRPr lang="en-US"/>
        </a:p>
      </dgm:t>
    </dgm:pt>
    <dgm:pt modelId="{2B30DB9E-C991-489C-8E73-FA818789CEAB}">
      <dgm:prSet/>
      <dgm:spPr/>
      <dgm:t>
        <a:bodyPr/>
        <a:lstStyle/>
        <a:p>
          <a:r>
            <a:rPr lang="en-US"/>
            <a:t>Federal and State Pesticide Preemption</a:t>
          </a:r>
        </a:p>
      </dgm:t>
    </dgm:pt>
    <dgm:pt modelId="{81F060FC-6BF0-4495-88B2-D442FD39D83B}" type="parTrans" cxnId="{523509FC-1D6B-4AF9-BE27-B3617A13ADCA}">
      <dgm:prSet/>
      <dgm:spPr/>
      <dgm:t>
        <a:bodyPr/>
        <a:lstStyle/>
        <a:p>
          <a:endParaRPr lang="en-US"/>
        </a:p>
      </dgm:t>
    </dgm:pt>
    <dgm:pt modelId="{353EA350-BFB7-4040-9B98-7E41C411713B}" type="sibTrans" cxnId="{523509FC-1D6B-4AF9-BE27-B3617A13ADCA}">
      <dgm:prSet/>
      <dgm:spPr/>
      <dgm:t>
        <a:bodyPr/>
        <a:lstStyle/>
        <a:p>
          <a:endParaRPr lang="en-US"/>
        </a:p>
      </dgm:t>
    </dgm:pt>
    <dgm:pt modelId="{7C62251C-74E4-4533-8A15-B3E3FE05DB88}">
      <dgm:prSet/>
      <dgm:spPr/>
      <dgm:t>
        <a:bodyPr/>
        <a:lstStyle/>
        <a:p>
          <a:r>
            <a:rPr lang="en-US"/>
            <a:t>NPDES Permits</a:t>
          </a:r>
        </a:p>
      </dgm:t>
    </dgm:pt>
    <dgm:pt modelId="{C91635B9-E533-4AE1-A85D-56A7BFD3D471}" type="parTrans" cxnId="{C7F2DC08-4ADC-41D9-A7F6-7F33025297EC}">
      <dgm:prSet/>
      <dgm:spPr/>
      <dgm:t>
        <a:bodyPr/>
        <a:lstStyle/>
        <a:p>
          <a:endParaRPr lang="en-US"/>
        </a:p>
      </dgm:t>
    </dgm:pt>
    <dgm:pt modelId="{7AE75FF9-83F3-4ACE-BE5B-4F9C44DEFBEA}" type="sibTrans" cxnId="{C7F2DC08-4ADC-41D9-A7F6-7F33025297EC}">
      <dgm:prSet/>
      <dgm:spPr/>
      <dgm:t>
        <a:bodyPr/>
        <a:lstStyle/>
        <a:p>
          <a:endParaRPr lang="en-US"/>
        </a:p>
      </dgm:t>
    </dgm:pt>
    <dgm:pt modelId="{3D02601A-FFF5-4B2E-83E5-18A1A06A79F3}">
      <dgm:prSet/>
      <dgm:spPr/>
      <dgm:t>
        <a:bodyPr/>
        <a:lstStyle/>
        <a:p>
          <a:r>
            <a:rPr lang="en-US"/>
            <a:t>Broadband Infrastructure</a:t>
          </a:r>
        </a:p>
      </dgm:t>
    </dgm:pt>
    <dgm:pt modelId="{CBFE5380-CDA9-4F50-BA12-F9B17FAA4B17}" type="parTrans" cxnId="{56378168-346D-4E51-B442-1CA1A0C765D1}">
      <dgm:prSet/>
      <dgm:spPr/>
      <dgm:t>
        <a:bodyPr/>
        <a:lstStyle/>
        <a:p>
          <a:endParaRPr lang="en-US"/>
        </a:p>
      </dgm:t>
    </dgm:pt>
    <dgm:pt modelId="{B2E0E9A0-2A9F-4499-BD9B-5A0F063D0C8C}" type="sibTrans" cxnId="{56378168-346D-4E51-B442-1CA1A0C765D1}">
      <dgm:prSet/>
      <dgm:spPr/>
      <dgm:t>
        <a:bodyPr/>
        <a:lstStyle/>
        <a:p>
          <a:endParaRPr lang="en-US"/>
        </a:p>
      </dgm:t>
    </dgm:pt>
    <dgm:pt modelId="{5A126134-9B52-4B62-B823-31FBC99563EA}">
      <dgm:prSet/>
      <dgm:spPr/>
      <dgm:t>
        <a:bodyPr/>
        <a:lstStyle/>
        <a:p>
          <a:r>
            <a:rPr lang="en-US"/>
            <a:t>Research</a:t>
          </a:r>
        </a:p>
      </dgm:t>
    </dgm:pt>
    <dgm:pt modelId="{F32EDB8E-ABAC-4ADF-A03E-D34A2CA5E19B}" type="parTrans" cxnId="{8B74935B-30A3-42DD-8B81-D2935ED1FA2D}">
      <dgm:prSet/>
      <dgm:spPr/>
      <dgm:t>
        <a:bodyPr/>
        <a:lstStyle/>
        <a:p>
          <a:endParaRPr lang="en-US"/>
        </a:p>
      </dgm:t>
    </dgm:pt>
    <dgm:pt modelId="{339A0842-8862-4798-937B-BA82AC44C1AA}" type="sibTrans" cxnId="{8B74935B-30A3-42DD-8B81-D2935ED1FA2D}">
      <dgm:prSet/>
      <dgm:spPr/>
      <dgm:t>
        <a:bodyPr/>
        <a:lstStyle/>
        <a:p>
          <a:endParaRPr lang="en-US"/>
        </a:p>
      </dgm:t>
    </dgm:pt>
    <dgm:pt modelId="{EC2CE2E1-E496-4BF4-B0CD-C50FF6715017}" type="pres">
      <dgm:prSet presAssocID="{D21B7940-9C61-446B-A77B-29F3B84530E1}" presName="linear" presStyleCnt="0">
        <dgm:presLayoutVars>
          <dgm:animLvl val="lvl"/>
          <dgm:resizeHandles val="exact"/>
        </dgm:presLayoutVars>
      </dgm:prSet>
      <dgm:spPr/>
    </dgm:pt>
    <dgm:pt modelId="{EE287930-BA4E-4F3E-AD53-CB6B7E9D7EE6}" type="pres">
      <dgm:prSet presAssocID="{7ACB2F74-1C85-48F6-A813-226FC0AFDF3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8B62681-62F6-401D-9DAB-0A06FC49C8AD}" type="pres">
      <dgm:prSet presAssocID="{AE794EB5-55AE-42AC-8DDE-A3AF3F3B38C9}" presName="spacer" presStyleCnt="0"/>
      <dgm:spPr/>
    </dgm:pt>
    <dgm:pt modelId="{728CD46B-EF24-4079-8882-356940EA7AAC}" type="pres">
      <dgm:prSet presAssocID="{D8643C71-F044-4277-A463-4E65FB26B93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563DE4F-B59C-4331-AA4C-D36B90E78A9F}" type="pres">
      <dgm:prSet presAssocID="{755CBCD2-DC7E-4659-B7A5-6839CA9DA8BB}" presName="spacer" presStyleCnt="0"/>
      <dgm:spPr/>
    </dgm:pt>
    <dgm:pt modelId="{DD93C3C1-F37D-43AC-B417-4308A259BA34}" type="pres">
      <dgm:prSet presAssocID="{52D20967-34BD-454D-B230-DD1D64B8526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7D6E901-D76C-4613-8B9B-547101D61F1D}" type="pres">
      <dgm:prSet presAssocID="{5D2D603E-4B53-4C1C-8DFD-D4723574B7F7}" presName="spacer" presStyleCnt="0"/>
      <dgm:spPr/>
    </dgm:pt>
    <dgm:pt modelId="{5F093FEB-4C94-43D6-B579-572851F5FAC3}" type="pres">
      <dgm:prSet presAssocID="{2B30DB9E-C991-489C-8E73-FA818789CEA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529098A-4C7C-4570-9191-1E4BEE3DEB4F}" type="pres">
      <dgm:prSet presAssocID="{353EA350-BFB7-4040-9B98-7E41C411713B}" presName="spacer" presStyleCnt="0"/>
      <dgm:spPr/>
    </dgm:pt>
    <dgm:pt modelId="{D712165E-637B-4569-85B1-D45ACE0D929D}" type="pres">
      <dgm:prSet presAssocID="{7C62251C-74E4-4533-8A15-B3E3FE05DB8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B3845B8-300F-4F32-9A01-6D654E9383E3}" type="pres">
      <dgm:prSet presAssocID="{7AE75FF9-83F3-4ACE-BE5B-4F9C44DEFBEA}" presName="spacer" presStyleCnt="0"/>
      <dgm:spPr/>
    </dgm:pt>
    <dgm:pt modelId="{349F965F-20B5-4C96-8E38-A6087C1FE3A4}" type="pres">
      <dgm:prSet presAssocID="{3D02601A-FFF5-4B2E-83E5-18A1A06A79F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303C251-509F-441A-A1F6-D8F088D71D0E}" type="pres">
      <dgm:prSet presAssocID="{B2E0E9A0-2A9F-4499-BD9B-5A0F063D0C8C}" presName="spacer" presStyleCnt="0"/>
      <dgm:spPr/>
    </dgm:pt>
    <dgm:pt modelId="{476081E6-8413-427E-8A62-6BEC0F9B0052}" type="pres">
      <dgm:prSet presAssocID="{5A126134-9B52-4B62-B823-31FBC99563E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7F2DC08-4ADC-41D9-A7F6-7F33025297EC}" srcId="{D21B7940-9C61-446B-A77B-29F3B84530E1}" destId="{7C62251C-74E4-4533-8A15-B3E3FE05DB88}" srcOrd="4" destOrd="0" parTransId="{C91635B9-E533-4AE1-A85D-56A7BFD3D471}" sibTransId="{7AE75FF9-83F3-4ACE-BE5B-4F9C44DEFBEA}"/>
    <dgm:cxn modelId="{8134B51E-9FD0-4506-8794-C01E3E75D511}" type="presOf" srcId="{7ACB2F74-1C85-48F6-A813-226FC0AFDF3E}" destId="{EE287930-BA4E-4F3E-AD53-CB6B7E9D7EE6}" srcOrd="0" destOrd="0" presId="urn:microsoft.com/office/officeart/2005/8/layout/vList2"/>
    <dgm:cxn modelId="{0F6F322B-D726-4797-9E7F-445AC86B4E27}" type="presOf" srcId="{5A126134-9B52-4B62-B823-31FBC99563EA}" destId="{476081E6-8413-427E-8A62-6BEC0F9B0052}" srcOrd="0" destOrd="0" presId="urn:microsoft.com/office/officeart/2005/8/layout/vList2"/>
    <dgm:cxn modelId="{5B48B12C-ACF2-4BA1-85E3-81E664661F55}" type="presOf" srcId="{3D02601A-FFF5-4B2E-83E5-18A1A06A79F3}" destId="{349F965F-20B5-4C96-8E38-A6087C1FE3A4}" srcOrd="0" destOrd="0" presId="urn:microsoft.com/office/officeart/2005/8/layout/vList2"/>
    <dgm:cxn modelId="{7E50643C-9704-46CB-813D-6B9FEF56D292}" type="presOf" srcId="{2B30DB9E-C991-489C-8E73-FA818789CEAB}" destId="{5F093FEB-4C94-43D6-B579-572851F5FAC3}" srcOrd="0" destOrd="0" presId="urn:microsoft.com/office/officeart/2005/8/layout/vList2"/>
    <dgm:cxn modelId="{8B74935B-30A3-42DD-8B81-D2935ED1FA2D}" srcId="{D21B7940-9C61-446B-A77B-29F3B84530E1}" destId="{5A126134-9B52-4B62-B823-31FBC99563EA}" srcOrd="6" destOrd="0" parTransId="{F32EDB8E-ABAC-4ADF-A03E-D34A2CA5E19B}" sibTransId="{339A0842-8862-4798-937B-BA82AC44C1AA}"/>
    <dgm:cxn modelId="{AEC15143-F154-40C9-9B76-95511CDB9491}" srcId="{D21B7940-9C61-446B-A77B-29F3B84530E1}" destId="{D8643C71-F044-4277-A463-4E65FB26B932}" srcOrd="1" destOrd="0" parTransId="{6194520E-2254-40E5-B3F7-37554275EE8E}" sibTransId="{755CBCD2-DC7E-4659-B7A5-6839CA9DA8BB}"/>
    <dgm:cxn modelId="{FDA5B443-DD79-4C10-B27D-ED464F09513E}" srcId="{D21B7940-9C61-446B-A77B-29F3B84530E1}" destId="{52D20967-34BD-454D-B230-DD1D64B8526B}" srcOrd="2" destOrd="0" parTransId="{EFBF4F88-3725-4A84-A1F6-242958CF44D7}" sibTransId="{5D2D603E-4B53-4C1C-8DFD-D4723574B7F7}"/>
    <dgm:cxn modelId="{52B46665-376E-4E05-8D5E-F44B73DA7DB5}" type="presOf" srcId="{D8643C71-F044-4277-A463-4E65FB26B932}" destId="{728CD46B-EF24-4079-8882-356940EA7AAC}" srcOrd="0" destOrd="0" presId="urn:microsoft.com/office/officeart/2005/8/layout/vList2"/>
    <dgm:cxn modelId="{56378168-346D-4E51-B442-1CA1A0C765D1}" srcId="{D21B7940-9C61-446B-A77B-29F3B84530E1}" destId="{3D02601A-FFF5-4B2E-83E5-18A1A06A79F3}" srcOrd="5" destOrd="0" parTransId="{CBFE5380-CDA9-4F50-BA12-F9B17FAA4B17}" sibTransId="{B2E0E9A0-2A9F-4499-BD9B-5A0F063D0C8C}"/>
    <dgm:cxn modelId="{E6546C6A-D1DF-412E-8D1E-BB00ECE01ED0}" type="presOf" srcId="{52D20967-34BD-454D-B230-DD1D64B8526B}" destId="{DD93C3C1-F37D-43AC-B417-4308A259BA34}" srcOrd="0" destOrd="0" presId="urn:microsoft.com/office/officeart/2005/8/layout/vList2"/>
    <dgm:cxn modelId="{BA724C56-B2F6-4FC5-8B85-90940F40641D}" type="presOf" srcId="{7C62251C-74E4-4533-8A15-B3E3FE05DB88}" destId="{D712165E-637B-4569-85B1-D45ACE0D929D}" srcOrd="0" destOrd="0" presId="urn:microsoft.com/office/officeart/2005/8/layout/vList2"/>
    <dgm:cxn modelId="{2659A985-C600-4123-AF8F-F238725EB9B3}" srcId="{D21B7940-9C61-446B-A77B-29F3B84530E1}" destId="{7ACB2F74-1C85-48F6-A813-226FC0AFDF3E}" srcOrd="0" destOrd="0" parTransId="{B299AB89-24EE-4350-9EF1-12354F795903}" sibTransId="{AE794EB5-55AE-42AC-8DDE-A3AF3F3B38C9}"/>
    <dgm:cxn modelId="{9A0E30F5-3742-4A2D-AA75-04440000E26A}" type="presOf" srcId="{D21B7940-9C61-446B-A77B-29F3B84530E1}" destId="{EC2CE2E1-E496-4BF4-B0CD-C50FF6715017}" srcOrd="0" destOrd="0" presId="urn:microsoft.com/office/officeart/2005/8/layout/vList2"/>
    <dgm:cxn modelId="{523509FC-1D6B-4AF9-BE27-B3617A13ADCA}" srcId="{D21B7940-9C61-446B-A77B-29F3B84530E1}" destId="{2B30DB9E-C991-489C-8E73-FA818789CEAB}" srcOrd="3" destOrd="0" parTransId="{81F060FC-6BF0-4495-88B2-D442FD39D83B}" sibTransId="{353EA350-BFB7-4040-9B98-7E41C411713B}"/>
    <dgm:cxn modelId="{1B149595-875E-486D-AD8E-98C08B289713}" type="presParOf" srcId="{EC2CE2E1-E496-4BF4-B0CD-C50FF6715017}" destId="{EE287930-BA4E-4F3E-AD53-CB6B7E9D7EE6}" srcOrd="0" destOrd="0" presId="urn:microsoft.com/office/officeart/2005/8/layout/vList2"/>
    <dgm:cxn modelId="{5440FFDD-FE05-474C-96FD-A69CB030298A}" type="presParOf" srcId="{EC2CE2E1-E496-4BF4-B0CD-C50FF6715017}" destId="{48B62681-62F6-401D-9DAB-0A06FC49C8AD}" srcOrd="1" destOrd="0" presId="urn:microsoft.com/office/officeart/2005/8/layout/vList2"/>
    <dgm:cxn modelId="{F0C816C3-A263-4666-86C9-0A3B470684BE}" type="presParOf" srcId="{EC2CE2E1-E496-4BF4-B0CD-C50FF6715017}" destId="{728CD46B-EF24-4079-8882-356940EA7AAC}" srcOrd="2" destOrd="0" presId="urn:microsoft.com/office/officeart/2005/8/layout/vList2"/>
    <dgm:cxn modelId="{20AB29BE-6370-4858-8DB8-96801D20A8AC}" type="presParOf" srcId="{EC2CE2E1-E496-4BF4-B0CD-C50FF6715017}" destId="{D563DE4F-B59C-4331-AA4C-D36B90E78A9F}" srcOrd="3" destOrd="0" presId="urn:microsoft.com/office/officeart/2005/8/layout/vList2"/>
    <dgm:cxn modelId="{E370DF8E-AC42-4109-A150-BE1D360065AB}" type="presParOf" srcId="{EC2CE2E1-E496-4BF4-B0CD-C50FF6715017}" destId="{DD93C3C1-F37D-43AC-B417-4308A259BA34}" srcOrd="4" destOrd="0" presId="urn:microsoft.com/office/officeart/2005/8/layout/vList2"/>
    <dgm:cxn modelId="{DDF8DBDD-A84E-428E-8204-5F4F6B5F9442}" type="presParOf" srcId="{EC2CE2E1-E496-4BF4-B0CD-C50FF6715017}" destId="{27D6E901-D76C-4613-8B9B-547101D61F1D}" srcOrd="5" destOrd="0" presId="urn:microsoft.com/office/officeart/2005/8/layout/vList2"/>
    <dgm:cxn modelId="{92F2D99E-0DCC-464F-9B32-CCBE29A943CC}" type="presParOf" srcId="{EC2CE2E1-E496-4BF4-B0CD-C50FF6715017}" destId="{5F093FEB-4C94-43D6-B579-572851F5FAC3}" srcOrd="6" destOrd="0" presId="urn:microsoft.com/office/officeart/2005/8/layout/vList2"/>
    <dgm:cxn modelId="{1C130B0A-B4A9-422F-9D2F-1DC41517A10D}" type="presParOf" srcId="{EC2CE2E1-E496-4BF4-B0CD-C50FF6715017}" destId="{8529098A-4C7C-4570-9191-1E4BEE3DEB4F}" srcOrd="7" destOrd="0" presId="urn:microsoft.com/office/officeart/2005/8/layout/vList2"/>
    <dgm:cxn modelId="{3760975C-E110-4A3B-9F07-B5A3DD3AC345}" type="presParOf" srcId="{EC2CE2E1-E496-4BF4-B0CD-C50FF6715017}" destId="{D712165E-637B-4569-85B1-D45ACE0D929D}" srcOrd="8" destOrd="0" presId="urn:microsoft.com/office/officeart/2005/8/layout/vList2"/>
    <dgm:cxn modelId="{7938DC53-7E7D-4E67-B0AB-8261957FEFF7}" type="presParOf" srcId="{EC2CE2E1-E496-4BF4-B0CD-C50FF6715017}" destId="{2B3845B8-300F-4F32-9A01-6D654E9383E3}" srcOrd="9" destOrd="0" presId="urn:microsoft.com/office/officeart/2005/8/layout/vList2"/>
    <dgm:cxn modelId="{37DB2AAD-35FA-4EED-8603-0BE9F799C7E5}" type="presParOf" srcId="{EC2CE2E1-E496-4BF4-B0CD-C50FF6715017}" destId="{349F965F-20B5-4C96-8E38-A6087C1FE3A4}" srcOrd="10" destOrd="0" presId="urn:microsoft.com/office/officeart/2005/8/layout/vList2"/>
    <dgm:cxn modelId="{F1EB5137-DB78-4B1F-9784-F7D4CCBCBD9D}" type="presParOf" srcId="{EC2CE2E1-E496-4BF4-B0CD-C50FF6715017}" destId="{7303C251-509F-441A-A1F6-D8F088D71D0E}" srcOrd="11" destOrd="0" presId="urn:microsoft.com/office/officeart/2005/8/layout/vList2"/>
    <dgm:cxn modelId="{B5E612B4-BFD4-4E81-B9F8-C5F50A3D9311}" type="presParOf" srcId="{EC2CE2E1-E496-4BF4-B0CD-C50FF6715017}" destId="{476081E6-8413-427E-8A62-6BEC0F9B005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BC9E-4175-45BD-A1DD-4ECD5A08AEA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Pesticide Registrations </a:t>
          </a:r>
        </a:p>
      </dsp:txBody>
      <dsp:txXfrm>
        <a:off x="582645" y="1178"/>
        <a:ext cx="2174490" cy="1304694"/>
      </dsp:txXfrm>
    </dsp:sp>
    <dsp:sp modelId="{81309A87-E109-4876-BFBF-1523C806634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Bulletin Live Notices (Issues for farmer and ag retailer)</a:t>
          </a:r>
        </a:p>
      </dsp:txBody>
      <dsp:txXfrm>
        <a:off x="2974584" y="1178"/>
        <a:ext cx="2174490" cy="1304694"/>
      </dsp:txXfrm>
    </dsp:sp>
    <dsp:sp modelId="{DC90E845-0490-404B-9737-92BB7B0179F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Corn Refuge Acres? </a:t>
          </a:r>
        </a:p>
      </dsp:txBody>
      <dsp:txXfrm>
        <a:off x="5366524" y="1178"/>
        <a:ext cx="2174490" cy="1304694"/>
      </dsp:txXfrm>
    </dsp:sp>
    <dsp:sp modelId="{46895E21-F44F-4C15-9037-1C0E43C6F8E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Existing Stocks Provisions</a:t>
          </a:r>
        </a:p>
      </dsp:txBody>
      <dsp:txXfrm>
        <a:off x="7758464" y="1178"/>
        <a:ext cx="2174490" cy="1304694"/>
      </dsp:txXfrm>
    </dsp:sp>
    <dsp:sp modelId="{CC84472F-A26D-4779-8F9E-C7871CCE4753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Label Reform</a:t>
          </a:r>
        </a:p>
      </dsp:txBody>
      <dsp:txXfrm>
        <a:off x="582645" y="1523321"/>
        <a:ext cx="2174490" cy="1304694"/>
      </dsp:txXfrm>
    </dsp:sp>
    <dsp:sp modelId="{F88A8947-294E-4409-9E7E-1AD572963922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Application Exclusion Zone (AEZ) Revised Proposal</a:t>
          </a:r>
        </a:p>
      </dsp:txBody>
      <dsp:txXfrm>
        <a:off x="2974584" y="1523321"/>
        <a:ext cx="2174490" cy="1304694"/>
      </dsp:txXfrm>
    </dsp:sp>
    <dsp:sp modelId="{BB4B56CC-5929-435D-A10D-8886FBF2A830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Federal and State Pesticide Preemption</a:t>
          </a:r>
        </a:p>
      </dsp:txBody>
      <dsp:txXfrm>
        <a:off x="5366524" y="1523321"/>
        <a:ext cx="2174490" cy="1304694"/>
      </dsp:txXfrm>
    </dsp:sp>
    <dsp:sp modelId="{A9A46894-9A95-4DBE-B863-5F34C79E1403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NPDES Pesticide General Permit Recent Settlement</a:t>
          </a:r>
        </a:p>
      </dsp:txBody>
      <dsp:txXfrm>
        <a:off x="7758464" y="1523321"/>
        <a:ext cx="2174490" cy="1304694"/>
      </dsp:txXfrm>
    </dsp:sp>
    <dsp:sp modelId="{23ACE70B-A15B-4653-B0A4-C2F02D3A6D6E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Endangered Species Act Working Group</a:t>
          </a:r>
        </a:p>
      </dsp:txBody>
      <dsp:txXfrm>
        <a:off x="417055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87930-BA4E-4F3E-AD53-CB6B7E9D7EE6}">
      <dsp:nvSpPr>
        <dsp:cNvPr id="0" name=""/>
        <dsp:cNvSpPr/>
      </dsp:nvSpPr>
      <dsp:spPr>
        <a:xfrm>
          <a:off x="0" y="4615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Crop Insurance</a:t>
          </a:r>
        </a:p>
      </dsp:txBody>
      <dsp:txXfrm>
        <a:off x="26930" y="73086"/>
        <a:ext cx="5127740" cy="497795"/>
      </dsp:txXfrm>
    </dsp:sp>
    <dsp:sp modelId="{728CD46B-EF24-4079-8882-356940EA7AAC}">
      <dsp:nvSpPr>
        <dsp:cNvPr id="0" name=""/>
        <dsp:cNvSpPr/>
      </dsp:nvSpPr>
      <dsp:spPr>
        <a:xfrm>
          <a:off x="0" y="66405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Conservation</a:t>
          </a:r>
        </a:p>
      </dsp:txBody>
      <dsp:txXfrm>
        <a:off x="26930" y="690981"/>
        <a:ext cx="5127740" cy="497795"/>
      </dsp:txXfrm>
    </dsp:sp>
    <dsp:sp modelId="{DD93C3C1-F37D-43AC-B417-4308A259BA34}">
      <dsp:nvSpPr>
        <dsp:cNvPr id="0" name=""/>
        <dsp:cNvSpPr/>
      </dsp:nvSpPr>
      <dsp:spPr>
        <a:xfrm>
          <a:off x="0" y="128194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Biostimulants</a:t>
          </a:r>
        </a:p>
      </dsp:txBody>
      <dsp:txXfrm>
        <a:off x="26930" y="1308876"/>
        <a:ext cx="5127740" cy="497795"/>
      </dsp:txXfrm>
    </dsp:sp>
    <dsp:sp modelId="{5F093FEB-4C94-43D6-B579-572851F5FAC3}">
      <dsp:nvSpPr>
        <dsp:cNvPr id="0" name=""/>
        <dsp:cNvSpPr/>
      </dsp:nvSpPr>
      <dsp:spPr>
        <a:xfrm>
          <a:off x="0" y="189984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Federal and State Pesticide Preemption</a:t>
          </a:r>
        </a:p>
      </dsp:txBody>
      <dsp:txXfrm>
        <a:off x="26930" y="1926771"/>
        <a:ext cx="5127740" cy="497795"/>
      </dsp:txXfrm>
    </dsp:sp>
    <dsp:sp modelId="{D712165E-637B-4569-85B1-D45ACE0D929D}">
      <dsp:nvSpPr>
        <dsp:cNvPr id="0" name=""/>
        <dsp:cNvSpPr/>
      </dsp:nvSpPr>
      <dsp:spPr>
        <a:xfrm>
          <a:off x="0" y="251773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NPDES Permits</a:t>
          </a:r>
        </a:p>
      </dsp:txBody>
      <dsp:txXfrm>
        <a:off x="26930" y="2544666"/>
        <a:ext cx="5127740" cy="497795"/>
      </dsp:txXfrm>
    </dsp:sp>
    <dsp:sp modelId="{349F965F-20B5-4C96-8E38-A6087C1FE3A4}">
      <dsp:nvSpPr>
        <dsp:cNvPr id="0" name=""/>
        <dsp:cNvSpPr/>
      </dsp:nvSpPr>
      <dsp:spPr>
        <a:xfrm>
          <a:off x="0" y="313563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Broadband Infrastructure</a:t>
          </a:r>
        </a:p>
      </dsp:txBody>
      <dsp:txXfrm>
        <a:off x="26930" y="3162561"/>
        <a:ext cx="5127740" cy="497795"/>
      </dsp:txXfrm>
    </dsp:sp>
    <dsp:sp modelId="{476081E6-8413-427E-8A62-6BEC0F9B0052}">
      <dsp:nvSpPr>
        <dsp:cNvPr id="0" name=""/>
        <dsp:cNvSpPr/>
      </dsp:nvSpPr>
      <dsp:spPr>
        <a:xfrm>
          <a:off x="0" y="375352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</a:t>
          </a:r>
        </a:p>
      </dsp:txBody>
      <dsp:txXfrm>
        <a:off x="26930" y="3780456"/>
        <a:ext cx="5127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7AB02-409C-4C6E-8371-2C2389FD36F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EE185-25E1-43A7-AD67-956BD176E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E8B77-2B70-4F63-9B86-054F6511F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5153E-E638-4A24-AAD6-B7BA7A86B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534DDF5-232A-4D8B-B169-93F6DC3B0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43AD1D-A57F-473A-8E43-E46D314CF9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9B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2B787-EAFC-4341-98F6-DBEA69E02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922338"/>
            <a:ext cx="805434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5D012-E79B-4051-BD18-F10C94D3B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582036"/>
            <a:ext cx="80543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23E1-AC28-4F2A-B5FB-C19F2E56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" y="628777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34966C-ABF4-45E9-A24A-E192459A82BF}" type="datetimeFigureOut">
              <a:rPr lang="en-US" smtClean="0"/>
              <a:pPr/>
              <a:t>10/16/2024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1E4AE3-0352-4DDA-84F8-577DE3DBE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796608"/>
            <a:ext cx="8969375" cy="8969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C236F-4EF2-4154-87CF-3DF9FFB8B4E4}"/>
              </a:ext>
            </a:extLst>
          </p:cNvPr>
          <p:cNvCxnSpPr/>
          <p:nvPr userDrawn="1"/>
        </p:nvCxnSpPr>
        <p:spPr>
          <a:xfrm>
            <a:off x="601980" y="1303020"/>
            <a:ext cx="0" cy="212598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7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1213-0611-4F51-80C7-134DA7A5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BBEAE-3860-4397-88B1-20343B515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F978-6297-42F5-B6BA-4D663DF3A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94850-6B73-435C-B1B1-982836E8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216C7-713F-477E-B063-7C7F9C15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E9E2E-742D-4826-81FF-35C03051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9696-C2B7-4C6F-ABF0-FEF11E4F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7C8E0-70DA-4DD9-9E12-D9083BC01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97A1-6F66-42C4-88A8-1A75CC9E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F301-DECB-41D5-9604-4CDC0E15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19D3D-6747-4A65-8EE9-38436A4B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C0044-5AC4-40C0-A7DA-3FDE1B1FB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3D3CA-30D7-46F2-8A13-16CA74217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59A0-D8CE-4D81-A920-E4C3DB4F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AA58-A74C-48FA-B773-9B85BBD2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A918-040D-4207-B0DF-E554FF54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8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60E973C-B860-41DD-9935-6CC75437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98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43AD1D-A57F-473A-8E43-E46D314CF9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93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2B787-EAFC-4341-98F6-DBEA69E02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922338"/>
            <a:ext cx="805434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5D012-E79B-4051-BD18-F10C94D3B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582036"/>
            <a:ext cx="80543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23E1-AC28-4F2A-B5FB-C19F2E56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" y="628777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34966C-ABF4-45E9-A24A-E192459A82BF}" type="datetimeFigureOut">
              <a:rPr lang="en-US" smtClean="0"/>
              <a:pPr/>
              <a:t>10/16/2024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C236F-4EF2-4154-87CF-3DF9FFB8B4E4}"/>
              </a:ext>
            </a:extLst>
          </p:cNvPr>
          <p:cNvCxnSpPr/>
          <p:nvPr userDrawn="1"/>
        </p:nvCxnSpPr>
        <p:spPr>
          <a:xfrm>
            <a:off x="601980" y="1303020"/>
            <a:ext cx="0" cy="212598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1E4AE3-0352-4DDA-84F8-577DE3DBE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796608"/>
            <a:ext cx="8969375" cy="89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1F6C-9F95-4D28-B71F-62084583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8E9ED-67BA-4A5C-A70C-F9E87E141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14842-3A0C-4DAD-BE87-9728E41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A9B9-79EC-424A-96F7-DE3FE0C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54C6E-B116-479C-9702-3CA29AB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8EEC-59A5-4673-A655-7B67BE6B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80B73-7F84-49C9-81E8-006DC990E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AB7E1-4883-4B49-A828-661AB4A9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EEF77-5FC3-462B-871F-4507748E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D7ED-DDA0-4762-8647-34BBCE0C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8C3F-6750-436A-9A8E-BC64D470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EE96B-2D10-4F7C-901C-A6FC98E5B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D1D8-1969-45D1-B247-5CBE47B2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690BB-C007-4D02-897D-453042AA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1C6CB-DA54-4149-94AC-6DDE3DC6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ABBA8-9BED-409D-86B1-14C50AB2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A4E9-94EE-481C-9E87-359247B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84EE6-1EA1-411F-8689-D2171D9A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D8204-DA43-41FE-92CE-4E426580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2A7F5-1E69-4F9B-83FD-024F3E3C5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5011F-E9F5-41C0-8905-D9F9A5126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C11B1-46B0-4430-90CD-7BD566D1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8E324-1B60-42DB-9E1A-44E84D5A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AB998-201E-4B34-9D06-7EEDF247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7D19-8434-439E-992F-52D3123B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A626B-03FC-40EC-A232-30CB49A5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805D4-5D5C-4625-8B91-14FCBFA1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2839A-120D-49B5-88B6-4B2ABCD4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C4D16-30D5-4EB0-97F5-1ADAAC49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B423-8A94-4090-829A-868547D3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2F49F-B96C-4D78-84D4-645EC1B9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3996-BE01-43E3-80C5-CD72B058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34285-848A-4404-9628-0F3A570B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A39F0-A503-4DD4-AECE-25253FC9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EF4B-63DF-48A9-993F-041B10DA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66C-ABF4-45E9-A24A-E192459A82B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A671-C1A1-461D-BA9C-F138DDB3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6359E-1CAE-4EA6-9150-7F6B5B3E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BF3-3C17-444B-BDB0-E2024135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9F6063-62BD-43B5-A1DC-CF4709323CFE}"/>
              </a:ext>
            </a:extLst>
          </p:cNvPr>
          <p:cNvSpPr/>
          <p:nvPr userDrawn="1"/>
        </p:nvSpPr>
        <p:spPr>
          <a:xfrm>
            <a:off x="0" y="6356350"/>
            <a:ext cx="12192000" cy="440690"/>
          </a:xfrm>
          <a:prstGeom prst="rect">
            <a:avLst/>
          </a:prstGeom>
          <a:solidFill>
            <a:srgbClr val="00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70362-F751-4D05-96F4-119AD23D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C0755-D7F5-43E4-9E23-FF9A3F14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C74AE-5B40-4172-9ADC-E63D6D5B7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438" y="63941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C334966C-ABF4-45E9-A24A-E192459A82BF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C4FD-078F-40D1-A12D-833F442F5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85660" y="6393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FFC9ABF3-3C17-444B-BDB0-E202413579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C8517-5913-4800-AC3B-CBB527B38D2E}"/>
              </a:ext>
            </a:extLst>
          </p:cNvPr>
          <p:cNvCxnSpPr>
            <a:cxnSpLocks/>
          </p:cNvCxnSpPr>
          <p:nvPr userDrawn="1"/>
        </p:nvCxnSpPr>
        <p:spPr>
          <a:xfrm>
            <a:off x="693420" y="259080"/>
            <a:ext cx="0" cy="1691640"/>
          </a:xfrm>
          <a:prstGeom prst="line">
            <a:avLst/>
          </a:prstGeom>
          <a:ln w="50800">
            <a:solidFill>
              <a:srgbClr val="77BC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8B411D6-91D9-4349-8A67-03A8846CF9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466" y="5304479"/>
            <a:ext cx="1566668" cy="14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9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9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gretailers/" TargetMode="External"/><Relationship Id="rId13" Type="http://schemas.openxmlformats.org/officeDocument/2006/relationships/image" Target="../media/image38.png"/><Relationship Id="rId3" Type="http://schemas.openxmlformats.org/officeDocument/2006/relationships/hyperlink" Target="http://www.aradc.org/" TargetMode="External"/><Relationship Id="rId7" Type="http://schemas.openxmlformats.org/officeDocument/2006/relationships/image" Target="../media/image35.png"/><Relationship Id="rId12" Type="http://schemas.openxmlformats.org/officeDocument/2006/relationships/hyperlink" Target="https://www.youtube.com/user/AgRetailersAssoc" TargetMode="External"/><Relationship Id="rId2" Type="http://schemas.openxmlformats.org/officeDocument/2006/relationships/hyperlink" Target="mailto:info@aradc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AgriculturalRetailersAssociation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https://twitter.com/AgRetailers" TargetMode="External"/><Relationship Id="rId4" Type="http://schemas.openxmlformats.org/officeDocument/2006/relationships/hyperlink" Target="https://www.instagram.com/agretailers/" TargetMode="Externa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B1C8-5EEC-4A2F-9CCE-154DA2C90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922338"/>
            <a:ext cx="8054340" cy="1849891"/>
          </a:xfrm>
        </p:spPr>
        <p:txBody>
          <a:bodyPr/>
          <a:lstStyle/>
          <a:p>
            <a:r>
              <a:rPr lang="en-US" dirty="0"/>
              <a:t>ICCA and 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4B683-81C3-44D3-A7AF-505BA8557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79" y="3057181"/>
            <a:ext cx="8489231" cy="2878481"/>
          </a:xfrm>
        </p:spPr>
        <p:txBody>
          <a:bodyPr>
            <a:noAutofit/>
          </a:bodyPr>
          <a:lstStyle/>
          <a:p>
            <a:r>
              <a:rPr lang="en-US" dirty="0"/>
              <a:t>September 24, 2024</a:t>
            </a:r>
          </a:p>
          <a:p>
            <a:r>
              <a:rPr lang="en-US" dirty="0"/>
              <a:t>ICCA NA Board Meeting</a:t>
            </a:r>
          </a:p>
          <a:p>
            <a:endParaRPr lang="en-US" dirty="0"/>
          </a:p>
          <a:p>
            <a:r>
              <a:rPr lang="en-US" dirty="0"/>
              <a:t>Donnie Taylor</a:t>
            </a:r>
          </a:p>
          <a:p>
            <a:r>
              <a:rPr lang="en-US" dirty="0"/>
              <a:t>Sr. Vice President Member Services &amp; Corp. Relationships</a:t>
            </a:r>
          </a:p>
          <a:p>
            <a:r>
              <a:rPr lang="en-US" dirty="0"/>
              <a:t>dtaylor@aradc.org    925-899-1906</a:t>
            </a:r>
          </a:p>
        </p:txBody>
      </p:sp>
    </p:spTree>
    <p:extLst>
      <p:ext uri="{BB962C8B-B14F-4D97-AF65-F5344CB8AC3E}">
        <p14:creationId xmlns:p14="http://schemas.microsoft.com/office/powerpoint/2010/main" val="319678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58F12-607E-CD7F-C5AC-49073752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1352" y="0"/>
            <a:ext cx="7549295" cy="67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5DE8-281B-33A5-C64E-52E8CC66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 Policies Specific to ICAA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20C3-6F00-2718-A000-8947FAC2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Pesticide ESA work to make sure CCAs are added to pick list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 Bill language around TSPs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0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84A15B-EEF9-4456-8739-636A2CB8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ARA Farm Bill Priorities</a:t>
            </a:r>
          </a:p>
        </p:txBody>
      </p:sp>
      <p:pic>
        <p:nvPicPr>
          <p:cNvPr id="39" name="Picture 3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5DE50B8-CD97-322D-000D-1043034204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7994"/>
            <a:ext cx="5181600" cy="4337636"/>
          </a:xfrm>
        </p:spPr>
      </p:pic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E939F810-A679-7563-9207-BFC933B4259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24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6BC39-81F1-4B83-B8FB-0B224B998F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06" y="226124"/>
            <a:ext cx="10247798" cy="58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1BE84-9733-4CD3-9CAB-846875813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55" y="86529"/>
            <a:ext cx="10307782" cy="59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CB2E-AE3A-4298-B5E3-338322A0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ARA?</a:t>
            </a:r>
          </a:p>
        </p:txBody>
      </p:sp>
      <p:pic>
        <p:nvPicPr>
          <p:cNvPr id="4" name="Graphic 3" descr="Money">
            <a:extLst>
              <a:ext uri="{FF2B5EF4-FFF2-40B4-BE49-F238E27FC236}">
                <a16:creationId xmlns:a16="http://schemas.microsoft.com/office/drawing/2014/main" id="{ABE2251E-D923-44BF-BBBB-BDB6489B9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120" y="5463702"/>
            <a:ext cx="763447" cy="763447"/>
          </a:xfrm>
          <a:prstGeom prst="rect">
            <a:avLst/>
          </a:prstGeom>
        </p:spPr>
      </p:pic>
      <p:pic>
        <p:nvPicPr>
          <p:cNvPr id="5" name="Graphic 4" descr="Marketing">
            <a:extLst>
              <a:ext uri="{FF2B5EF4-FFF2-40B4-BE49-F238E27FC236}">
                <a16:creationId xmlns:a16="http://schemas.microsoft.com/office/drawing/2014/main" id="{BC3FE3F4-F840-41D6-9498-AF10F054D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894" y="1611169"/>
            <a:ext cx="763447" cy="763447"/>
          </a:xfrm>
          <a:prstGeom prst="rect">
            <a:avLst/>
          </a:prstGeom>
        </p:spPr>
      </p:pic>
      <p:pic>
        <p:nvPicPr>
          <p:cNvPr id="6" name="Graphic 5" descr="Target Audience with solid fill">
            <a:extLst>
              <a:ext uri="{FF2B5EF4-FFF2-40B4-BE49-F238E27FC236}">
                <a16:creationId xmlns:a16="http://schemas.microsoft.com/office/drawing/2014/main" id="{107D5B85-893E-4E1F-A224-A4CA4584E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71643" y="3632455"/>
            <a:ext cx="763447" cy="763447"/>
          </a:xfrm>
          <a:prstGeom prst="rect">
            <a:avLst/>
          </a:prstGeom>
        </p:spPr>
      </p:pic>
      <p:pic>
        <p:nvPicPr>
          <p:cNvPr id="7" name="Graphic 6" descr="Trophy with solid fill">
            <a:extLst>
              <a:ext uri="{FF2B5EF4-FFF2-40B4-BE49-F238E27FC236}">
                <a16:creationId xmlns:a16="http://schemas.microsoft.com/office/drawing/2014/main" id="{21FD1087-ADC4-4CCD-B9D9-685C89355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1687" y="4539463"/>
            <a:ext cx="763447" cy="763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11B9C-5D7F-4CD5-9B90-1843F2218368}"/>
              </a:ext>
            </a:extLst>
          </p:cNvPr>
          <p:cNvSpPr txBox="1"/>
          <p:nvPr/>
        </p:nvSpPr>
        <p:spPr>
          <a:xfrm>
            <a:off x="1874151" y="1762059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Leverage and magnify your Voice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7F5DE-7E1B-4869-A1E2-57D2D1DD7612}"/>
              </a:ext>
            </a:extLst>
          </p:cNvPr>
          <p:cNvSpPr txBox="1"/>
          <p:nvPr/>
        </p:nvSpPr>
        <p:spPr>
          <a:xfrm>
            <a:off x="1935925" y="3815464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Industry visibility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BD4A9-0309-4B7A-8F53-4AF85BEFE05F}"/>
              </a:ext>
            </a:extLst>
          </p:cNvPr>
          <p:cNvSpPr txBox="1"/>
          <p:nvPr/>
        </p:nvSpPr>
        <p:spPr>
          <a:xfrm>
            <a:off x="1935925" y="4706007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Be recognized for achievements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64123-FB17-4B2C-9D67-122F649E186C}"/>
              </a:ext>
            </a:extLst>
          </p:cNvPr>
          <p:cNvSpPr txBox="1"/>
          <p:nvPr/>
        </p:nvSpPr>
        <p:spPr>
          <a:xfrm>
            <a:off x="1935925" y="5645370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Cost effective extension of staff</a:t>
            </a:r>
          </a:p>
        </p:txBody>
      </p:sp>
      <p:pic>
        <p:nvPicPr>
          <p:cNvPr id="12" name="Graphic 11" descr="Brain in head">
            <a:extLst>
              <a:ext uri="{FF2B5EF4-FFF2-40B4-BE49-F238E27FC236}">
                <a16:creationId xmlns:a16="http://schemas.microsoft.com/office/drawing/2014/main" id="{FDFCF256-7A2F-4027-83B5-9B8879E81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30511" y="3377294"/>
            <a:ext cx="763447" cy="763447"/>
          </a:xfrm>
          <a:prstGeom prst="rect">
            <a:avLst/>
          </a:prstGeom>
        </p:spPr>
      </p:pic>
      <p:pic>
        <p:nvPicPr>
          <p:cNvPr id="13" name="Graphic 12" descr="Signpost">
            <a:extLst>
              <a:ext uri="{FF2B5EF4-FFF2-40B4-BE49-F238E27FC236}">
                <a16:creationId xmlns:a16="http://schemas.microsoft.com/office/drawing/2014/main" id="{97CF1E1D-99AA-4396-86CB-66AD7FF945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30511" y="2435931"/>
            <a:ext cx="763447" cy="763447"/>
          </a:xfrm>
          <a:prstGeom prst="rect">
            <a:avLst/>
          </a:prstGeom>
        </p:spPr>
      </p:pic>
      <p:pic>
        <p:nvPicPr>
          <p:cNvPr id="14" name="Graphic 13" descr="Captain">
            <a:extLst>
              <a:ext uri="{FF2B5EF4-FFF2-40B4-BE49-F238E27FC236}">
                <a16:creationId xmlns:a16="http://schemas.microsoft.com/office/drawing/2014/main" id="{D50DC4C4-7711-4A2A-AC5F-A869306CC1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30511" y="5506226"/>
            <a:ext cx="763447" cy="763447"/>
          </a:xfrm>
          <a:prstGeom prst="rect">
            <a:avLst/>
          </a:prstGeom>
        </p:spPr>
      </p:pic>
      <p:pic>
        <p:nvPicPr>
          <p:cNvPr id="15" name="Graphic 14" descr="Muscular arm">
            <a:extLst>
              <a:ext uri="{FF2B5EF4-FFF2-40B4-BE49-F238E27FC236}">
                <a16:creationId xmlns:a16="http://schemas.microsoft.com/office/drawing/2014/main" id="{E7A1E81D-3EF5-4FF5-913B-984D496D0F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28117" y="4487284"/>
            <a:ext cx="763447" cy="763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9C1176-E994-44AA-A4C9-CFDE6E00027B}"/>
              </a:ext>
            </a:extLst>
          </p:cNvPr>
          <p:cNvSpPr txBox="1"/>
          <p:nvPr/>
        </p:nvSpPr>
        <p:spPr>
          <a:xfrm>
            <a:off x="7546160" y="5687894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Leadership opportunities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4F088-AF87-4D5B-82E4-B2645F932003}"/>
              </a:ext>
            </a:extLst>
          </p:cNvPr>
          <p:cNvSpPr txBox="1"/>
          <p:nvPr/>
        </p:nvSpPr>
        <p:spPr>
          <a:xfrm>
            <a:off x="7546160" y="2631521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Influence policy outcomes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07EF91-2084-40D0-8F7C-7DADA88A7984}"/>
              </a:ext>
            </a:extLst>
          </p:cNvPr>
          <p:cNvSpPr txBox="1"/>
          <p:nvPr/>
        </p:nvSpPr>
        <p:spPr>
          <a:xfrm>
            <a:off x="7546160" y="3572884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Expand knowledge network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0318B-E819-4227-8F0D-C2DF89D895CB}"/>
              </a:ext>
            </a:extLst>
          </p:cNvPr>
          <p:cNvSpPr txBox="1"/>
          <p:nvPr/>
        </p:nvSpPr>
        <p:spPr>
          <a:xfrm>
            <a:off x="7502354" y="4552119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Professional development programs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E0356-A45C-431E-A919-93FB63F591DB}"/>
              </a:ext>
            </a:extLst>
          </p:cNvPr>
          <p:cNvSpPr txBox="1"/>
          <p:nvPr/>
        </p:nvSpPr>
        <p:spPr>
          <a:xfrm>
            <a:off x="7546160" y="1718899"/>
            <a:ext cx="431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Networking opportunities</a:t>
            </a:r>
          </a:p>
        </p:txBody>
      </p:sp>
      <p:pic>
        <p:nvPicPr>
          <p:cNvPr id="21" name="Graphic 20" descr="Connections">
            <a:extLst>
              <a:ext uri="{FF2B5EF4-FFF2-40B4-BE49-F238E27FC236}">
                <a16:creationId xmlns:a16="http://schemas.microsoft.com/office/drawing/2014/main" id="{2C17DDC4-78E9-4412-BEB6-979F888DB5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28117" y="1523309"/>
            <a:ext cx="763447" cy="763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9528C8-45C3-4BE1-A391-AE3AD0398293}"/>
              </a:ext>
            </a:extLst>
          </p:cNvPr>
          <p:cNvSpPr txBox="1"/>
          <p:nvPr/>
        </p:nvSpPr>
        <p:spPr>
          <a:xfrm>
            <a:off x="1887292" y="2446360"/>
            <a:ext cx="431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ova Light" panose="020B0304020202020204" pitchFamily="34" charset="0"/>
                <a:cs typeface="Arial" panose="020B0604020202020204" pitchFamily="34" charset="0"/>
              </a:rPr>
              <a:t>Up-to-the-minute updates from Capitol Hill and regulatory agencies</a:t>
            </a:r>
          </a:p>
        </p:txBody>
      </p:sp>
      <p:pic>
        <p:nvPicPr>
          <p:cNvPr id="23" name="Graphic 22" descr="Newspaper with solid fill">
            <a:extLst>
              <a:ext uri="{FF2B5EF4-FFF2-40B4-BE49-F238E27FC236}">
                <a16:creationId xmlns:a16="http://schemas.microsoft.com/office/drawing/2014/main" id="{F43CC65A-7C3D-40BA-99EF-47718848B4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37974" y="2588145"/>
            <a:ext cx="763447" cy="7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CEC2-FABC-4A2F-8330-BA5987C9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the Agricultural Retailers Association (ARA)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64B7-D91C-47A4-BB37-8BCD7A26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057"/>
            <a:ext cx="10515600" cy="23164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Contact us at </a:t>
            </a:r>
            <a:r>
              <a:rPr lang="en-US" b="1" dirty="0">
                <a:hlinkClick r:id="rId2"/>
              </a:rPr>
              <a:t>info@aradc.org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dirty="0"/>
              <a:t>Go to </a:t>
            </a:r>
            <a:r>
              <a:rPr lang="en-US" b="1" dirty="0">
                <a:hlinkClick r:id="rId3"/>
              </a:rPr>
              <a:t>www.aradc.org</a:t>
            </a:r>
            <a:r>
              <a:rPr lang="en-US" b="1" dirty="0"/>
              <a:t> </a:t>
            </a:r>
            <a:r>
              <a:rPr lang="en-US" dirty="0"/>
              <a:t>to learn more.</a:t>
            </a:r>
          </a:p>
          <a:p>
            <a:endParaRPr lang="en-US" dirty="0"/>
          </a:p>
          <a:p>
            <a:r>
              <a:rPr lang="en-US" dirty="0"/>
              <a:t>Follow us on social media.</a:t>
            </a:r>
          </a:p>
        </p:txBody>
      </p:sp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E3FCAB3-6F53-4A86-A9FE-7F8CDF7000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886" y="4823307"/>
            <a:ext cx="1290792" cy="1289903"/>
          </a:xfrm>
          <a:prstGeom prst="rect">
            <a:avLst/>
          </a:prstGeom>
        </p:spPr>
      </p:pic>
      <p:pic>
        <p:nvPicPr>
          <p:cNvPr id="7" name="Content Placeholder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79E22C2-0D2E-4DD4-B00A-2951A77546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877" y="4782282"/>
            <a:ext cx="1355293" cy="1355293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8A09CBD8-F9AA-4CFD-8774-C4C2F325617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436" y="4729168"/>
            <a:ext cx="1384042" cy="138404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B1D32945-55F7-4E9A-8502-65EA07BF0A5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9" y="4641872"/>
            <a:ext cx="1693613" cy="169361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003B316D-0819-43AA-B19E-1B135C73C82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086" y="4824357"/>
            <a:ext cx="1328642" cy="13286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891966-4DFA-4989-9093-780259D8F35E}"/>
              </a:ext>
            </a:extLst>
          </p:cNvPr>
          <p:cNvSpPr txBox="1">
            <a:spLocks/>
          </p:cNvSpPr>
          <p:nvPr/>
        </p:nvSpPr>
        <p:spPr>
          <a:xfrm>
            <a:off x="3752337" y="6409990"/>
            <a:ext cx="10515600" cy="60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4201 Wilson Blvd. Suite 700 Arlington, VA 22203            T 202.457.0825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B49F07-23C5-4131-8CB4-9E76B4D5DA0C}"/>
              </a:ext>
            </a:extLst>
          </p:cNvPr>
          <p:cNvSpPr/>
          <p:nvPr/>
        </p:nvSpPr>
        <p:spPr>
          <a:xfrm>
            <a:off x="8340000" y="6460964"/>
            <a:ext cx="174616" cy="174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D96E-7145-4C22-BEB8-0217984B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would you like to discuss or know concerning ARA?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065B-037C-4D20-A0EA-1285CC83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1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22D7-9400-4F3E-BE5C-7312921C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see the relationship between ICCA and ARA?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C1C8-63F8-418F-B182-4A0734BCA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Retailers Employ CCA Agronomists</a:t>
            </a:r>
          </a:p>
          <a:p>
            <a:r>
              <a:rPr lang="en-US" dirty="0"/>
              <a:t>CCA Agronomists Add Creditability to Retailers</a:t>
            </a:r>
          </a:p>
          <a:p>
            <a:r>
              <a:rPr lang="en-US" dirty="0"/>
              <a:t>CCA Agronomic Recommendations Add Margin to Product Sales</a:t>
            </a:r>
          </a:p>
          <a:p>
            <a:r>
              <a:rPr lang="en-US" dirty="0"/>
              <a:t>Value Added Retailers Provide Value for Certification</a:t>
            </a:r>
          </a:p>
          <a:p>
            <a:r>
              <a:rPr lang="en-US" dirty="0"/>
              <a:t>CCA are the Translators of Science to Profitable Production</a:t>
            </a:r>
          </a:p>
          <a:p>
            <a:r>
              <a:rPr lang="en-US" dirty="0"/>
              <a:t>ARA Touts Value of CCA’s at all Washington Agencies</a:t>
            </a:r>
          </a:p>
          <a:p>
            <a:r>
              <a:rPr lang="en-US" dirty="0"/>
              <a:t>Retailer and CCAs Continue to Value Continuous Education</a:t>
            </a:r>
          </a:p>
          <a:p>
            <a:r>
              <a:rPr lang="en-US" dirty="0"/>
              <a:t>CCA’s and Retailers are the Educators of Sustainability Profitable Practices </a:t>
            </a:r>
          </a:p>
        </p:txBody>
      </p:sp>
    </p:spTree>
    <p:extLst>
      <p:ext uri="{BB962C8B-B14F-4D97-AF65-F5344CB8AC3E}">
        <p14:creationId xmlns:p14="http://schemas.microsoft.com/office/powerpoint/2010/main" val="23980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758A4-785F-41DD-AF79-1B9699F3840E}"/>
              </a:ext>
            </a:extLst>
          </p:cNvPr>
          <p:cNvSpPr txBox="1">
            <a:spLocks/>
          </p:cNvSpPr>
          <p:nvPr/>
        </p:nvSpPr>
        <p:spPr>
          <a:xfrm>
            <a:off x="838200" y="1784281"/>
            <a:ext cx="4511832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indent="0">
              <a:lnSpc>
                <a:spcPct val="110000"/>
              </a:lnSpc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3500" dirty="0">
                <a:solidFill>
                  <a:srgbClr val="007934"/>
                </a:solidFill>
                <a:latin typeface="Arial Nova Light" panose="020B0304020202020204" pitchFamily="34" charset="0"/>
              </a:rPr>
              <a:t>Vision (who we are)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ARA is the recognized unified national voice and trusted resource for agricultural retailers and distributors.</a:t>
            </a:r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7AC644-F692-4548-B9BF-885772FAA61B}"/>
              </a:ext>
            </a:extLst>
          </p:cNvPr>
          <p:cNvSpPr txBox="1">
            <a:spLocks/>
          </p:cNvSpPr>
          <p:nvPr/>
        </p:nvSpPr>
        <p:spPr>
          <a:xfrm>
            <a:off x="6037385" y="1784281"/>
            <a:ext cx="5064369" cy="3872346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800" i="0" u="none" strike="noStrike" kern="1200" cap="none" spc="0" normalizeH="0" baseline="0" noProof="0" dirty="0">
                <a:ln>
                  <a:noFill/>
                </a:ln>
                <a:solidFill>
                  <a:srgbClr val="007934"/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Mission (what we do)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000" dirty="0">
              <a:solidFill>
                <a:schemeClr val="tx1">
                  <a:tint val="75000"/>
                </a:schemeClr>
              </a:solidFill>
              <a:latin typeface="Arial Nova Light" panose="020B0304020202020204" pitchFamily="34" charset="0"/>
            </a:endParaRPr>
          </a:p>
          <a:p>
            <a:pPr marL="54864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8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ARA unites its members and their interests to advocate and educate on their behalf, provide services to improve their businesses, and preserve their freedom to operate and innovate, ensuring a safe and plentiful food supply for all.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Nova Light" panose="020B03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C776F2-C632-49E6-9BE4-C06CF413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&amp; Mission ARA</a:t>
            </a:r>
          </a:p>
        </p:txBody>
      </p:sp>
    </p:spTree>
    <p:extLst>
      <p:ext uri="{BB962C8B-B14F-4D97-AF65-F5344CB8AC3E}">
        <p14:creationId xmlns:p14="http://schemas.microsoft.com/office/powerpoint/2010/main" val="204085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5C4FE28-997F-4D39-BE11-C68A8D413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404" y="0"/>
            <a:ext cx="7769191" cy="62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C29445E-5527-6D0B-08F2-90988EB85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55" y="1749858"/>
            <a:ext cx="4284312" cy="39463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1FD8D9-867A-B370-5462-2A3C523D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7CA8EC-8977-F0F5-6D67-65CAE2739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9462" y="677577"/>
            <a:ext cx="5404338" cy="549938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Advocacy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224790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Strengthen relationships with policymakers and allies driven by ARA member priorities.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224790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engagement in advocacy by employees of ARA member companies.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224790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effectively engage policy issues that matter to ag retailers.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Membership</a:t>
            </a:r>
          </a:p>
          <a:p>
            <a:pPr marL="342900" indent="-342900">
              <a:spcBef>
                <a:spcPts val="0"/>
              </a:spcBef>
              <a:buBlip>
                <a:blip r:embed="rId3"/>
              </a:buBlip>
              <a:tabLst>
                <a:tab pos="2247900" algn="l"/>
              </a:tabLst>
            </a:pPr>
            <a:r>
              <a:rPr lang="en-US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the indispensable value of ARA membership to ag retailers and suppliers dedicated to a successful business.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Stakeholders</a:t>
            </a:r>
          </a:p>
          <a:p>
            <a:pPr marL="342900" indent="-342900">
              <a:spcBef>
                <a:spcPts val="0"/>
              </a:spcBef>
              <a:buBlip>
                <a:blip r:embed="rId3"/>
              </a:buBlip>
              <a:tabLst>
                <a:tab pos="2247900" algn="l"/>
              </a:tabLst>
            </a:pPr>
            <a:r>
              <a:rPr lang="en-US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Members, partners, allies, policymakers and other stakeholders trust ARA to be a reliable and timely source of information.  Members are able to access information they need from ARA easily and quickly, and the information gets to the right place in member organizations.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2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5133096-F1E3-DA6C-4111-74BE476E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298" y="83126"/>
            <a:ext cx="9249404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9698-E235-42D6-9D11-33C637E8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EPA = Endangering Production Agriculture</a:t>
            </a:r>
          </a:p>
        </p:txBody>
      </p:sp>
      <p:pic>
        <p:nvPicPr>
          <p:cNvPr id="1026" name="Picture 2" descr="Florida orange growers produce 53 million boxes, falling short of early season projections">
            <a:extLst>
              <a:ext uri="{FF2B5EF4-FFF2-40B4-BE49-F238E27FC236}">
                <a16:creationId xmlns:a16="http://schemas.microsoft.com/office/drawing/2014/main" id="{A5CAD915-8898-4734-8A3C-574220CB6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9470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3DEE-90BB-7252-B99D-66E60C39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EPA Office of Pesticide Programs: </a:t>
            </a:r>
            <a:br>
              <a:rPr lang="en-US" dirty="0"/>
            </a:br>
            <a:r>
              <a:rPr lang="en-US" dirty="0"/>
              <a:t>Key Topics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979135-AD6A-0DC2-F3DE-7901C5E4A6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46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ARA PPT Template" id="{B0CF5603-F17A-441D-A92E-4840EAC0275F}" vid="{16741A47-1AFA-463C-9244-5EF94B9F2C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D0DED412C6443BBBC0AB55D25743E" ma:contentTypeVersion="16" ma:contentTypeDescription="Create a new document." ma:contentTypeScope="" ma:versionID="55d2e0f45e7b5f01be486097de91c38d">
  <xsd:schema xmlns:xsd="http://www.w3.org/2001/XMLSchema" xmlns:xs="http://www.w3.org/2001/XMLSchema" xmlns:p="http://schemas.microsoft.com/office/2006/metadata/properties" xmlns:ns2="a182f6d4-b036-4d59-8130-cc931522fa71" xmlns:ns3="03e9a789-2531-4c41-b8c3-a918ffe676da" targetNamespace="http://schemas.microsoft.com/office/2006/metadata/properties" ma:root="true" ma:fieldsID="7839046fba05d9e74c8ceccd9fd7a849" ns2:_="" ns3:_="">
    <xsd:import namespace="a182f6d4-b036-4d59-8130-cc931522fa71"/>
    <xsd:import namespace="03e9a789-2531-4c41-b8c3-a918ffe67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f6d4-b036-4d59-8130-cc931522f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2ba6d14-ebaa-4767-9994-d45627fc09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9a789-2531-4c41-b8c3-a918ffe67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d727f9-ecbc-470b-be2f-8052c472f2f8}" ma:internalName="TaxCatchAll" ma:showField="CatchAllData" ma:web="03e9a789-2531-4c41-b8c3-a918ffe67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82f6d4-b036-4d59-8130-cc931522fa71">
      <Terms xmlns="http://schemas.microsoft.com/office/infopath/2007/PartnerControls"/>
    </lcf76f155ced4ddcb4097134ff3c332f>
    <TaxCatchAll xmlns="03e9a789-2531-4c41-b8c3-a918ffe676da" xsi:nil="true"/>
    <SharedWithUsers xmlns="03e9a789-2531-4c41-b8c3-a918ffe676d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DBC1A1-2CA9-4497-8F4C-3AEB59CE6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2f6d4-b036-4d59-8130-cc931522fa71"/>
    <ds:schemaRef ds:uri="03e9a789-2531-4c41-b8c3-a918ffe67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D0809A-10F6-4C99-A90C-E7B23C0CAE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20F52C-D19C-4D18-995B-5D680291A7EC}">
  <ds:schemaRefs>
    <ds:schemaRef ds:uri="http://schemas.microsoft.com/office/2006/metadata/properties"/>
    <ds:schemaRef ds:uri="http://schemas.microsoft.com/office/infopath/2007/PartnerControls"/>
    <ds:schemaRef ds:uri="a182f6d4-b036-4d59-8130-cc931522fa71"/>
    <ds:schemaRef ds:uri="03e9a789-2531-4c41-b8c3-a918ffe676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ARA PPT Template</Template>
  <TotalTime>2087</TotalTime>
  <Words>482</Words>
  <Application>Microsoft Office PowerPoint</Application>
  <PresentationFormat>Widescreen</PresentationFormat>
  <Paragraphs>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 Nova Light</vt:lpstr>
      <vt:lpstr>Calibri</vt:lpstr>
      <vt:lpstr>Segoe UI</vt:lpstr>
      <vt:lpstr>Symbol</vt:lpstr>
      <vt:lpstr>Wingdings 2</vt:lpstr>
      <vt:lpstr>Office Theme</vt:lpstr>
      <vt:lpstr>ICCA and ARA</vt:lpstr>
      <vt:lpstr>What would you like to discuss or know concerning ARA?</vt:lpstr>
      <vt:lpstr>How do you see the relationship between ICCA and ARA?</vt:lpstr>
      <vt:lpstr>Vision &amp; Mission ARA</vt:lpstr>
      <vt:lpstr>PowerPoint Presentation</vt:lpstr>
      <vt:lpstr>Strategic Goals</vt:lpstr>
      <vt:lpstr>PowerPoint Presentation</vt:lpstr>
      <vt:lpstr>EPA = Endangering Production Agriculture</vt:lpstr>
      <vt:lpstr>EPA Office of Pesticide Programs:  Key Topics</vt:lpstr>
      <vt:lpstr>PowerPoint Presentation</vt:lpstr>
      <vt:lpstr>ARA Policies Specific to ICAA</vt:lpstr>
      <vt:lpstr>ARA Farm Bill Priorities</vt:lpstr>
      <vt:lpstr>PowerPoint Presentation</vt:lpstr>
      <vt:lpstr>PowerPoint Presentation</vt:lpstr>
      <vt:lpstr>Why ARA?</vt:lpstr>
      <vt:lpstr>Connect with the Agricultural Retailers Association (ARA)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Things EPA</dc:title>
  <dc:creator>Richard Gupton</dc:creator>
  <cp:lastModifiedBy>Sara Uttech</cp:lastModifiedBy>
  <cp:revision>7</cp:revision>
  <dcterms:created xsi:type="dcterms:W3CDTF">2023-07-03T16:49:19Z</dcterms:created>
  <dcterms:modified xsi:type="dcterms:W3CDTF">2024-10-16T17:37:55Z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0x010100C33D0DED412C6443BBBC0AB55D25743E</vt:lpwstr>
  </property>
  <property fmtid="{D5CDD505-2E9C-101B-9397-08002B2CF9AE}" pid="3" name="Order">
    <vt:r8>68400</vt:r8>
  </property>
  <property fmtid="{D5CDD505-2E9C-101B-9397-08002B2CF9AE}" pid="4" name="MediaServiceImageTags">
    <vt:lpwstr/>
  </property>
</Properties>
</file>